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56" r:id="rId3"/>
    <p:sldId id="281" r:id="rId4"/>
    <p:sldId id="257" r:id="rId5"/>
    <p:sldId id="258" r:id="rId6"/>
    <p:sldId id="263" r:id="rId7"/>
    <p:sldId id="261" r:id="rId8"/>
    <p:sldId id="280" r:id="rId9"/>
    <p:sldId id="266" r:id="rId10"/>
    <p:sldId id="262" r:id="rId11"/>
    <p:sldId id="267" r:id="rId12"/>
    <p:sldId id="295" r:id="rId13"/>
    <p:sldId id="282" r:id="rId14"/>
    <p:sldId id="283" r:id="rId15"/>
    <p:sldId id="284" r:id="rId16"/>
    <p:sldId id="285" r:id="rId17"/>
    <p:sldId id="286" r:id="rId18"/>
    <p:sldId id="287" r:id="rId19"/>
    <p:sldId id="288" r:id="rId20"/>
    <p:sldId id="289" r:id="rId21"/>
    <p:sldId id="296" r:id="rId22"/>
    <p:sldId id="290" r:id="rId23"/>
    <p:sldId id="320" r:id="rId24"/>
    <p:sldId id="291" r:id="rId25"/>
    <p:sldId id="292" r:id="rId26"/>
    <p:sldId id="293" r:id="rId27"/>
    <p:sldId id="294"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269" r:id="rId52"/>
    <p:sldId id="270" r:id="rId53"/>
    <p:sldId id="271" r:id="rId54"/>
    <p:sldId id="274" r:id="rId55"/>
    <p:sldId id="27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67AC"/>
    <a:srgbClr val="B55F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74769-9B19-05CA-2850-92BD2E9D41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891A3C8-369E-1ADB-AA86-2919503A7D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0A79E3A-1E5D-5AEB-BDDF-5A220E0C9653}"/>
              </a:ext>
            </a:extLst>
          </p:cNvPr>
          <p:cNvSpPr>
            <a:spLocks noGrp="1"/>
          </p:cNvSpPr>
          <p:nvPr>
            <p:ph type="dt" sz="half" idx="10"/>
          </p:nvPr>
        </p:nvSpPr>
        <p:spPr/>
        <p:txBody>
          <a:bodyPr/>
          <a:lstStyle/>
          <a:p>
            <a:fld id="{4BDDAF25-D488-48F6-AC00-52B7EFE91861}" type="datetimeFigureOut">
              <a:rPr lang="en-IN" smtClean="0"/>
              <a:t>19-11-2023</a:t>
            </a:fld>
            <a:endParaRPr lang="en-IN"/>
          </a:p>
        </p:txBody>
      </p:sp>
      <p:sp>
        <p:nvSpPr>
          <p:cNvPr id="5" name="Footer Placeholder 4">
            <a:extLst>
              <a:ext uri="{FF2B5EF4-FFF2-40B4-BE49-F238E27FC236}">
                <a16:creationId xmlns:a16="http://schemas.microsoft.com/office/drawing/2014/main" id="{E8D2D9AD-29B3-93C7-6337-77B68C615C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DF0BF5-6570-5037-088E-2F11EA01E5A8}"/>
              </a:ext>
            </a:extLst>
          </p:cNvPr>
          <p:cNvSpPr>
            <a:spLocks noGrp="1"/>
          </p:cNvSpPr>
          <p:nvPr>
            <p:ph type="sldNum" sz="quarter" idx="12"/>
          </p:nvPr>
        </p:nvSpPr>
        <p:spPr/>
        <p:txBody>
          <a:bodyPr/>
          <a:lstStyle/>
          <a:p>
            <a:fld id="{7779D99D-7574-4DB4-945A-9D4BFBD5A0D0}" type="slidenum">
              <a:rPr lang="en-IN" smtClean="0"/>
              <a:t>‹#›</a:t>
            </a:fld>
            <a:endParaRPr lang="en-IN"/>
          </a:p>
        </p:txBody>
      </p:sp>
    </p:spTree>
    <p:extLst>
      <p:ext uri="{BB962C8B-B14F-4D97-AF65-F5344CB8AC3E}">
        <p14:creationId xmlns:p14="http://schemas.microsoft.com/office/powerpoint/2010/main" val="3314305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AEA86-D6BF-DD9E-246E-A79619904FC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F14705-7C3A-419B-6D2F-5A930AC785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C46004-2229-AFFF-29C5-B3DD600C565B}"/>
              </a:ext>
            </a:extLst>
          </p:cNvPr>
          <p:cNvSpPr>
            <a:spLocks noGrp="1"/>
          </p:cNvSpPr>
          <p:nvPr>
            <p:ph type="dt" sz="half" idx="10"/>
          </p:nvPr>
        </p:nvSpPr>
        <p:spPr/>
        <p:txBody>
          <a:bodyPr/>
          <a:lstStyle/>
          <a:p>
            <a:fld id="{4BDDAF25-D488-48F6-AC00-52B7EFE91861}" type="datetimeFigureOut">
              <a:rPr lang="en-IN" smtClean="0"/>
              <a:t>19-11-2023</a:t>
            </a:fld>
            <a:endParaRPr lang="en-IN"/>
          </a:p>
        </p:txBody>
      </p:sp>
      <p:sp>
        <p:nvSpPr>
          <p:cNvPr id="5" name="Footer Placeholder 4">
            <a:extLst>
              <a:ext uri="{FF2B5EF4-FFF2-40B4-BE49-F238E27FC236}">
                <a16:creationId xmlns:a16="http://schemas.microsoft.com/office/drawing/2014/main" id="{F4F4BE0A-E322-0C59-9BC7-5E32F4C182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E308AD-84A4-867C-C13D-FA64168BE9EB}"/>
              </a:ext>
            </a:extLst>
          </p:cNvPr>
          <p:cNvSpPr>
            <a:spLocks noGrp="1"/>
          </p:cNvSpPr>
          <p:nvPr>
            <p:ph type="sldNum" sz="quarter" idx="12"/>
          </p:nvPr>
        </p:nvSpPr>
        <p:spPr/>
        <p:txBody>
          <a:bodyPr/>
          <a:lstStyle/>
          <a:p>
            <a:fld id="{7779D99D-7574-4DB4-945A-9D4BFBD5A0D0}" type="slidenum">
              <a:rPr lang="en-IN" smtClean="0"/>
              <a:t>‹#›</a:t>
            </a:fld>
            <a:endParaRPr lang="en-IN"/>
          </a:p>
        </p:txBody>
      </p:sp>
    </p:spTree>
    <p:extLst>
      <p:ext uri="{BB962C8B-B14F-4D97-AF65-F5344CB8AC3E}">
        <p14:creationId xmlns:p14="http://schemas.microsoft.com/office/powerpoint/2010/main" val="269336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70C1B4-8809-E2BB-1781-FF9EDBF64C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84B0540-008C-3659-A677-266F2CE17B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022559-17E0-06FC-FA95-8682C76BC33C}"/>
              </a:ext>
            </a:extLst>
          </p:cNvPr>
          <p:cNvSpPr>
            <a:spLocks noGrp="1"/>
          </p:cNvSpPr>
          <p:nvPr>
            <p:ph type="dt" sz="half" idx="10"/>
          </p:nvPr>
        </p:nvSpPr>
        <p:spPr/>
        <p:txBody>
          <a:bodyPr/>
          <a:lstStyle/>
          <a:p>
            <a:fld id="{4BDDAF25-D488-48F6-AC00-52B7EFE91861}" type="datetimeFigureOut">
              <a:rPr lang="en-IN" smtClean="0"/>
              <a:t>19-11-2023</a:t>
            </a:fld>
            <a:endParaRPr lang="en-IN"/>
          </a:p>
        </p:txBody>
      </p:sp>
      <p:sp>
        <p:nvSpPr>
          <p:cNvPr id="5" name="Footer Placeholder 4">
            <a:extLst>
              <a:ext uri="{FF2B5EF4-FFF2-40B4-BE49-F238E27FC236}">
                <a16:creationId xmlns:a16="http://schemas.microsoft.com/office/drawing/2014/main" id="{5709BE3C-7A02-DD51-FFE8-56A28FB2F5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6A94F3-1AC8-B0B5-6137-227FFEDEA2EA}"/>
              </a:ext>
            </a:extLst>
          </p:cNvPr>
          <p:cNvSpPr>
            <a:spLocks noGrp="1"/>
          </p:cNvSpPr>
          <p:nvPr>
            <p:ph type="sldNum" sz="quarter" idx="12"/>
          </p:nvPr>
        </p:nvSpPr>
        <p:spPr/>
        <p:txBody>
          <a:bodyPr/>
          <a:lstStyle/>
          <a:p>
            <a:fld id="{7779D99D-7574-4DB4-945A-9D4BFBD5A0D0}" type="slidenum">
              <a:rPr lang="en-IN" smtClean="0"/>
              <a:t>‹#›</a:t>
            </a:fld>
            <a:endParaRPr lang="en-IN"/>
          </a:p>
        </p:txBody>
      </p:sp>
    </p:spTree>
    <p:extLst>
      <p:ext uri="{BB962C8B-B14F-4D97-AF65-F5344CB8AC3E}">
        <p14:creationId xmlns:p14="http://schemas.microsoft.com/office/powerpoint/2010/main" val="2785183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A9E27-1E90-5D72-9C6B-30C60FA825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FC2F25-A53C-8BB6-715D-243429B414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DA82BB-A186-ED8B-3EF1-FA3C9C48339A}"/>
              </a:ext>
            </a:extLst>
          </p:cNvPr>
          <p:cNvSpPr>
            <a:spLocks noGrp="1"/>
          </p:cNvSpPr>
          <p:nvPr>
            <p:ph type="dt" sz="half" idx="10"/>
          </p:nvPr>
        </p:nvSpPr>
        <p:spPr/>
        <p:txBody>
          <a:bodyPr/>
          <a:lstStyle/>
          <a:p>
            <a:fld id="{4BDDAF25-D488-48F6-AC00-52B7EFE91861}" type="datetimeFigureOut">
              <a:rPr lang="en-IN" smtClean="0"/>
              <a:t>19-11-2023</a:t>
            </a:fld>
            <a:endParaRPr lang="en-IN"/>
          </a:p>
        </p:txBody>
      </p:sp>
      <p:sp>
        <p:nvSpPr>
          <p:cNvPr id="5" name="Footer Placeholder 4">
            <a:extLst>
              <a:ext uri="{FF2B5EF4-FFF2-40B4-BE49-F238E27FC236}">
                <a16:creationId xmlns:a16="http://schemas.microsoft.com/office/drawing/2014/main" id="{9144D90A-C40F-E190-0C4A-AA247A8C2F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674FE3-5464-3F37-862C-A4CC25032486}"/>
              </a:ext>
            </a:extLst>
          </p:cNvPr>
          <p:cNvSpPr>
            <a:spLocks noGrp="1"/>
          </p:cNvSpPr>
          <p:nvPr>
            <p:ph type="sldNum" sz="quarter" idx="12"/>
          </p:nvPr>
        </p:nvSpPr>
        <p:spPr/>
        <p:txBody>
          <a:bodyPr/>
          <a:lstStyle/>
          <a:p>
            <a:fld id="{7779D99D-7574-4DB4-945A-9D4BFBD5A0D0}" type="slidenum">
              <a:rPr lang="en-IN" smtClean="0"/>
              <a:t>‹#›</a:t>
            </a:fld>
            <a:endParaRPr lang="en-IN"/>
          </a:p>
        </p:txBody>
      </p:sp>
    </p:spTree>
    <p:extLst>
      <p:ext uri="{BB962C8B-B14F-4D97-AF65-F5344CB8AC3E}">
        <p14:creationId xmlns:p14="http://schemas.microsoft.com/office/powerpoint/2010/main" val="402249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81E0C-4DA7-1F6A-986E-37EDB60107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3304CF5-4F7D-E0BC-3B7C-CC25788159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CFFAB8-D62C-7884-9617-6AAFA730EA13}"/>
              </a:ext>
            </a:extLst>
          </p:cNvPr>
          <p:cNvSpPr>
            <a:spLocks noGrp="1"/>
          </p:cNvSpPr>
          <p:nvPr>
            <p:ph type="dt" sz="half" idx="10"/>
          </p:nvPr>
        </p:nvSpPr>
        <p:spPr/>
        <p:txBody>
          <a:bodyPr/>
          <a:lstStyle/>
          <a:p>
            <a:fld id="{4BDDAF25-D488-48F6-AC00-52B7EFE91861}" type="datetimeFigureOut">
              <a:rPr lang="en-IN" smtClean="0"/>
              <a:t>19-11-2023</a:t>
            </a:fld>
            <a:endParaRPr lang="en-IN"/>
          </a:p>
        </p:txBody>
      </p:sp>
      <p:sp>
        <p:nvSpPr>
          <p:cNvPr id="5" name="Footer Placeholder 4">
            <a:extLst>
              <a:ext uri="{FF2B5EF4-FFF2-40B4-BE49-F238E27FC236}">
                <a16:creationId xmlns:a16="http://schemas.microsoft.com/office/drawing/2014/main" id="{D2C92C0C-2F77-B92A-353E-E6A696DE14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5AB4D3-BAE8-F56A-19BC-B3339C365E5E}"/>
              </a:ext>
            </a:extLst>
          </p:cNvPr>
          <p:cNvSpPr>
            <a:spLocks noGrp="1"/>
          </p:cNvSpPr>
          <p:nvPr>
            <p:ph type="sldNum" sz="quarter" idx="12"/>
          </p:nvPr>
        </p:nvSpPr>
        <p:spPr/>
        <p:txBody>
          <a:bodyPr/>
          <a:lstStyle/>
          <a:p>
            <a:fld id="{7779D99D-7574-4DB4-945A-9D4BFBD5A0D0}" type="slidenum">
              <a:rPr lang="en-IN" smtClean="0"/>
              <a:t>‹#›</a:t>
            </a:fld>
            <a:endParaRPr lang="en-IN"/>
          </a:p>
        </p:txBody>
      </p:sp>
    </p:spTree>
    <p:extLst>
      <p:ext uri="{BB962C8B-B14F-4D97-AF65-F5344CB8AC3E}">
        <p14:creationId xmlns:p14="http://schemas.microsoft.com/office/powerpoint/2010/main" val="3395623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A3B1D-FDAE-F4CB-1373-594C6DAE772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A8B7EAB-F930-D0F7-A402-5E76FD1480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F25DE52-1695-33CB-485C-87BEB065DD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755EE9D-E6C7-B985-DE3A-2C87DFC8043C}"/>
              </a:ext>
            </a:extLst>
          </p:cNvPr>
          <p:cNvSpPr>
            <a:spLocks noGrp="1"/>
          </p:cNvSpPr>
          <p:nvPr>
            <p:ph type="dt" sz="half" idx="10"/>
          </p:nvPr>
        </p:nvSpPr>
        <p:spPr/>
        <p:txBody>
          <a:bodyPr/>
          <a:lstStyle/>
          <a:p>
            <a:fld id="{4BDDAF25-D488-48F6-AC00-52B7EFE91861}" type="datetimeFigureOut">
              <a:rPr lang="en-IN" smtClean="0"/>
              <a:t>19-11-2023</a:t>
            </a:fld>
            <a:endParaRPr lang="en-IN"/>
          </a:p>
        </p:txBody>
      </p:sp>
      <p:sp>
        <p:nvSpPr>
          <p:cNvPr id="6" name="Footer Placeholder 5">
            <a:extLst>
              <a:ext uri="{FF2B5EF4-FFF2-40B4-BE49-F238E27FC236}">
                <a16:creationId xmlns:a16="http://schemas.microsoft.com/office/drawing/2014/main" id="{B1B5CC19-D1FD-18C1-A780-8974697AE4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C80C58-7CF5-B151-7929-0E338C1A54FB}"/>
              </a:ext>
            </a:extLst>
          </p:cNvPr>
          <p:cNvSpPr>
            <a:spLocks noGrp="1"/>
          </p:cNvSpPr>
          <p:nvPr>
            <p:ph type="sldNum" sz="quarter" idx="12"/>
          </p:nvPr>
        </p:nvSpPr>
        <p:spPr/>
        <p:txBody>
          <a:bodyPr/>
          <a:lstStyle/>
          <a:p>
            <a:fld id="{7779D99D-7574-4DB4-945A-9D4BFBD5A0D0}" type="slidenum">
              <a:rPr lang="en-IN" smtClean="0"/>
              <a:t>‹#›</a:t>
            </a:fld>
            <a:endParaRPr lang="en-IN"/>
          </a:p>
        </p:txBody>
      </p:sp>
    </p:spTree>
    <p:extLst>
      <p:ext uri="{BB962C8B-B14F-4D97-AF65-F5344CB8AC3E}">
        <p14:creationId xmlns:p14="http://schemas.microsoft.com/office/powerpoint/2010/main" val="1485058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287-6FED-5B10-68D7-9A70A3C2BF2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5C1E4E-0691-93F0-A096-4CD955D397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D5AEA0-E127-1F5F-CFFB-4AE7164C4A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70383F4-5D82-9809-6C6F-C2FFEA8BE1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2F1783-2CDF-8A1B-B2C1-054BC9F690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3A50C77-1648-8B7E-3107-3409AA05182B}"/>
              </a:ext>
            </a:extLst>
          </p:cNvPr>
          <p:cNvSpPr>
            <a:spLocks noGrp="1"/>
          </p:cNvSpPr>
          <p:nvPr>
            <p:ph type="dt" sz="half" idx="10"/>
          </p:nvPr>
        </p:nvSpPr>
        <p:spPr/>
        <p:txBody>
          <a:bodyPr/>
          <a:lstStyle/>
          <a:p>
            <a:fld id="{4BDDAF25-D488-48F6-AC00-52B7EFE91861}" type="datetimeFigureOut">
              <a:rPr lang="en-IN" smtClean="0"/>
              <a:t>19-11-2023</a:t>
            </a:fld>
            <a:endParaRPr lang="en-IN"/>
          </a:p>
        </p:txBody>
      </p:sp>
      <p:sp>
        <p:nvSpPr>
          <p:cNvPr id="8" name="Footer Placeholder 7">
            <a:extLst>
              <a:ext uri="{FF2B5EF4-FFF2-40B4-BE49-F238E27FC236}">
                <a16:creationId xmlns:a16="http://schemas.microsoft.com/office/drawing/2014/main" id="{A9C95B32-7D2A-50F4-C15E-FF2FF83CB3F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2FE7889-DCFD-E4B2-F688-01B583E49B5A}"/>
              </a:ext>
            </a:extLst>
          </p:cNvPr>
          <p:cNvSpPr>
            <a:spLocks noGrp="1"/>
          </p:cNvSpPr>
          <p:nvPr>
            <p:ph type="sldNum" sz="quarter" idx="12"/>
          </p:nvPr>
        </p:nvSpPr>
        <p:spPr/>
        <p:txBody>
          <a:bodyPr/>
          <a:lstStyle/>
          <a:p>
            <a:fld id="{7779D99D-7574-4DB4-945A-9D4BFBD5A0D0}" type="slidenum">
              <a:rPr lang="en-IN" smtClean="0"/>
              <a:t>‹#›</a:t>
            </a:fld>
            <a:endParaRPr lang="en-IN"/>
          </a:p>
        </p:txBody>
      </p:sp>
    </p:spTree>
    <p:extLst>
      <p:ext uri="{BB962C8B-B14F-4D97-AF65-F5344CB8AC3E}">
        <p14:creationId xmlns:p14="http://schemas.microsoft.com/office/powerpoint/2010/main" val="141945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2EDF6-5759-40C2-2428-3274C11D571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76EBDA7-8CA1-FFA5-1F66-D4CB2D9FE412}"/>
              </a:ext>
            </a:extLst>
          </p:cNvPr>
          <p:cNvSpPr>
            <a:spLocks noGrp="1"/>
          </p:cNvSpPr>
          <p:nvPr>
            <p:ph type="dt" sz="half" idx="10"/>
          </p:nvPr>
        </p:nvSpPr>
        <p:spPr/>
        <p:txBody>
          <a:bodyPr/>
          <a:lstStyle/>
          <a:p>
            <a:fld id="{4BDDAF25-D488-48F6-AC00-52B7EFE91861}" type="datetimeFigureOut">
              <a:rPr lang="en-IN" smtClean="0"/>
              <a:t>19-11-2023</a:t>
            </a:fld>
            <a:endParaRPr lang="en-IN"/>
          </a:p>
        </p:txBody>
      </p:sp>
      <p:sp>
        <p:nvSpPr>
          <p:cNvPr id="4" name="Footer Placeholder 3">
            <a:extLst>
              <a:ext uri="{FF2B5EF4-FFF2-40B4-BE49-F238E27FC236}">
                <a16:creationId xmlns:a16="http://schemas.microsoft.com/office/drawing/2014/main" id="{318EA3FE-7212-8CA3-5234-5CC0F0AAA77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859DF89-9F76-6D62-8837-01CA2F356E9D}"/>
              </a:ext>
            </a:extLst>
          </p:cNvPr>
          <p:cNvSpPr>
            <a:spLocks noGrp="1"/>
          </p:cNvSpPr>
          <p:nvPr>
            <p:ph type="sldNum" sz="quarter" idx="12"/>
          </p:nvPr>
        </p:nvSpPr>
        <p:spPr/>
        <p:txBody>
          <a:bodyPr/>
          <a:lstStyle/>
          <a:p>
            <a:fld id="{7779D99D-7574-4DB4-945A-9D4BFBD5A0D0}" type="slidenum">
              <a:rPr lang="en-IN" smtClean="0"/>
              <a:t>‹#›</a:t>
            </a:fld>
            <a:endParaRPr lang="en-IN"/>
          </a:p>
        </p:txBody>
      </p:sp>
    </p:spTree>
    <p:extLst>
      <p:ext uri="{BB962C8B-B14F-4D97-AF65-F5344CB8AC3E}">
        <p14:creationId xmlns:p14="http://schemas.microsoft.com/office/powerpoint/2010/main" val="2071693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2CF3BC-3638-6C48-99F6-5EC106856B3A}"/>
              </a:ext>
            </a:extLst>
          </p:cNvPr>
          <p:cNvSpPr>
            <a:spLocks noGrp="1"/>
          </p:cNvSpPr>
          <p:nvPr>
            <p:ph type="dt" sz="half" idx="10"/>
          </p:nvPr>
        </p:nvSpPr>
        <p:spPr/>
        <p:txBody>
          <a:bodyPr/>
          <a:lstStyle/>
          <a:p>
            <a:fld id="{4BDDAF25-D488-48F6-AC00-52B7EFE91861}" type="datetimeFigureOut">
              <a:rPr lang="en-IN" smtClean="0"/>
              <a:t>19-11-2023</a:t>
            </a:fld>
            <a:endParaRPr lang="en-IN"/>
          </a:p>
        </p:txBody>
      </p:sp>
      <p:sp>
        <p:nvSpPr>
          <p:cNvPr id="3" name="Footer Placeholder 2">
            <a:extLst>
              <a:ext uri="{FF2B5EF4-FFF2-40B4-BE49-F238E27FC236}">
                <a16:creationId xmlns:a16="http://schemas.microsoft.com/office/drawing/2014/main" id="{B5906CAB-78B9-5491-6FD6-5D1BB257D4A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BCE31E6-8564-15D4-1BE1-CB11A6D85FA5}"/>
              </a:ext>
            </a:extLst>
          </p:cNvPr>
          <p:cNvSpPr>
            <a:spLocks noGrp="1"/>
          </p:cNvSpPr>
          <p:nvPr>
            <p:ph type="sldNum" sz="quarter" idx="12"/>
          </p:nvPr>
        </p:nvSpPr>
        <p:spPr/>
        <p:txBody>
          <a:bodyPr/>
          <a:lstStyle/>
          <a:p>
            <a:fld id="{7779D99D-7574-4DB4-945A-9D4BFBD5A0D0}" type="slidenum">
              <a:rPr lang="en-IN" smtClean="0"/>
              <a:t>‹#›</a:t>
            </a:fld>
            <a:endParaRPr lang="en-IN"/>
          </a:p>
        </p:txBody>
      </p:sp>
    </p:spTree>
    <p:extLst>
      <p:ext uri="{BB962C8B-B14F-4D97-AF65-F5344CB8AC3E}">
        <p14:creationId xmlns:p14="http://schemas.microsoft.com/office/powerpoint/2010/main" val="3164836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5B26-F789-D446-E90A-9313922431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894BE4D-3EE8-7687-64AA-91E3143C17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43A2B86-B005-B100-1A9F-75FB48C3D5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1CA3F8-75F5-C30D-F587-9020B8F14918}"/>
              </a:ext>
            </a:extLst>
          </p:cNvPr>
          <p:cNvSpPr>
            <a:spLocks noGrp="1"/>
          </p:cNvSpPr>
          <p:nvPr>
            <p:ph type="dt" sz="half" idx="10"/>
          </p:nvPr>
        </p:nvSpPr>
        <p:spPr/>
        <p:txBody>
          <a:bodyPr/>
          <a:lstStyle/>
          <a:p>
            <a:fld id="{4BDDAF25-D488-48F6-AC00-52B7EFE91861}" type="datetimeFigureOut">
              <a:rPr lang="en-IN" smtClean="0"/>
              <a:t>19-11-2023</a:t>
            </a:fld>
            <a:endParaRPr lang="en-IN"/>
          </a:p>
        </p:txBody>
      </p:sp>
      <p:sp>
        <p:nvSpPr>
          <p:cNvPr id="6" name="Footer Placeholder 5">
            <a:extLst>
              <a:ext uri="{FF2B5EF4-FFF2-40B4-BE49-F238E27FC236}">
                <a16:creationId xmlns:a16="http://schemas.microsoft.com/office/drawing/2014/main" id="{A4C5D07D-7A70-A44E-72B5-1ECCFBB4BA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C73875-E482-B1BF-5BEC-DE9108E9E855}"/>
              </a:ext>
            </a:extLst>
          </p:cNvPr>
          <p:cNvSpPr>
            <a:spLocks noGrp="1"/>
          </p:cNvSpPr>
          <p:nvPr>
            <p:ph type="sldNum" sz="quarter" idx="12"/>
          </p:nvPr>
        </p:nvSpPr>
        <p:spPr/>
        <p:txBody>
          <a:bodyPr/>
          <a:lstStyle/>
          <a:p>
            <a:fld id="{7779D99D-7574-4DB4-945A-9D4BFBD5A0D0}" type="slidenum">
              <a:rPr lang="en-IN" smtClean="0"/>
              <a:t>‹#›</a:t>
            </a:fld>
            <a:endParaRPr lang="en-IN"/>
          </a:p>
        </p:txBody>
      </p:sp>
    </p:spTree>
    <p:extLst>
      <p:ext uri="{BB962C8B-B14F-4D97-AF65-F5344CB8AC3E}">
        <p14:creationId xmlns:p14="http://schemas.microsoft.com/office/powerpoint/2010/main" val="4030507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53AEA-25E4-B2E1-243C-1B37C8687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A305B97-09EF-3DCE-22E8-50914F7BA5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E3E7B9E-2E71-055B-AC86-DA75A2F573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A8EA6D-AEE0-24B5-AE76-415151D817C6}"/>
              </a:ext>
            </a:extLst>
          </p:cNvPr>
          <p:cNvSpPr>
            <a:spLocks noGrp="1"/>
          </p:cNvSpPr>
          <p:nvPr>
            <p:ph type="dt" sz="half" idx="10"/>
          </p:nvPr>
        </p:nvSpPr>
        <p:spPr/>
        <p:txBody>
          <a:bodyPr/>
          <a:lstStyle/>
          <a:p>
            <a:fld id="{4BDDAF25-D488-48F6-AC00-52B7EFE91861}" type="datetimeFigureOut">
              <a:rPr lang="en-IN" smtClean="0"/>
              <a:t>19-11-2023</a:t>
            </a:fld>
            <a:endParaRPr lang="en-IN"/>
          </a:p>
        </p:txBody>
      </p:sp>
      <p:sp>
        <p:nvSpPr>
          <p:cNvPr id="6" name="Footer Placeholder 5">
            <a:extLst>
              <a:ext uri="{FF2B5EF4-FFF2-40B4-BE49-F238E27FC236}">
                <a16:creationId xmlns:a16="http://schemas.microsoft.com/office/drawing/2014/main" id="{75EC7FD4-41CC-75D2-12A3-D567CB19FD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FE090D-87B8-B20E-02BC-0A37D18956B2}"/>
              </a:ext>
            </a:extLst>
          </p:cNvPr>
          <p:cNvSpPr>
            <a:spLocks noGrp="1"/>
          </p:cNvSpPr>
          <p:nvPr>
            <p:ph type="sldNum" sz="quarter" idx="12"/>
          </p:nvPr>
        </p:nvSpPr>
        <p:spPr/>
        <p:txBody>
          <a:bodyPr/>
          <a:lstStyle/>
          <a:p>
            <a:fld id="{7779D99D-7574-4DB4-945A-9D4BFBD5A0D0}" type="slidenum">
              <a:rPr lang="en-IN" smtClean="0"/>
              <a:t>‹#›</a:t>
            </a:fld>
            <a:endParaRPr lang="en-IN"/>
          </a:p>
        </p:txBody>
      </p:sp>
    </p:spTree>
    <p:extLst>
      <p:ext uri="{BB962C8B-B14F-4D97-AF65-F5344CB8AC3E}">
        <p14:creationId xmlns:p14="http://schemas.microsoft.com/office/powerpoint/2010/main" val="1723763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CC4C0C-534D-788A-F047-543B34BAC7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4AD075-03C8-496C-0BC3-DEB958027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36C47C-E5BB-1720-3DC2-1BAE89FFAA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DDAF25-D488-48F6-AC00-52B7EFE91861}" type="datetimeFigureOut">
              <a:rPr lang="en-IN" smtClean="0"/>
              <a:t>19-11-2023</a:t>
            </a:fld>
            <a:endParaRPr lang="en-IN"/>
          </a:p>
        </p:txBody>
      </p:sp>
      <p:sp>
        <p:nvSpPr>
          <p:cNvPr id="5" name="Footer Placeholder 4">
            <a:extLst>
              <a:ext uri="{FF2B5EF4-FFF2-40B4-BE49-F238E27FC236}">
                <a16:creationId xmlns:a16="http://schemas.microsoft.com/office/drawing/2014/main" id="{C26C836C-01E5-C0F1-FA48-651130C0CF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821133-6B2F-0AAF-44C2-1118AEEE72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9D99D-7574-4DB4-945A-9D4BFBD5A0D0}" type="slidenum">
              <a:rPr lang="en-IN" smtClean="0"/>
              <a:t>‹#›</a:t>
            </a:fld>
            <a:endParaRPr lang="en-IN"/>
          </a:p>
        </p:txBody>
      </p:sp>
    </p:spTree>
    <p:extLst>
      <p:ext uri="{BB962C8B-B14F-4D97-AF65-F5344CB8AC3E}">
        <p14:creationId xmlns:p14="http://schemas.microsoft.com/office/powerpoint/2010/main" val="3540064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developer.mozilla.org/"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68289-1E66-8663-2F38-01201558A3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6624" y="448144"/>
            <a:ext cx="7778620" cy="2275665"/>
          </a:xfrm>
          <a:prstGeom prst="rect">
            <a:avLst/>
          </a:prstGeom>
        </p:spPr>
      </p:pic>
      <p:sp>
        <p:nvSpPr>
          <p:cNvPr id="4" name="TextBox 3">
            <a:extLst>
              <a:ext uri="{FF2B5EF4-FFF2-40B4-BE49-F238E27FC236}">
                <a16:creationId xmlns:a16="http://schemas.microsoft.com/office/drawing/2014/main" id="{2EBADBBA-1B58-4815-9632-41F13FE47CDC}"/>
              </a:ext>
            </a:extLst>
          </p:cNvPr>
          <p:cNvSpPr txBox="1"/>
          <p:nvPr/>
        </p:nvSpPr>
        <p:spPr>
          <a:xfrm>
            <a:off x="4037822" y="2723809"/>
            <a:ext cx="6097554" cy="646331"/>
          </a:xfrm>
          <a:prstGeom prst="rect">
            <a:avLst/>
          </a:prstGeom>
          <a:noFill/>
        </p:spPr>
        <p:txBody>
          <a:bodyPr wrap="square">
            <a:spAutoFit/>
          </a:bodyPr>
          <a:lstStyle/>
          <a:p>
            <a:r>
              <a:rPr lang="en-US" sz="3600" b="1" dirty="0">
                <a:ln w="6731" cap="flat" cmpd="sng" algn="ctr">
                  <a:solidFill>
                    <a:srgbClr val="FFFFFF"/>
                  </a:solidFill>
                  <a:prstDash val="solid"/>
                  <a:round/>
                </a:ln>
                <a:solidFill>
                  <a:srgbClr val="262626"/>
                </a:solidFill>
                <a:effectLst>
                  <a:outerShdw blurRad="60007" dist="200025" dir="15000000" sy="30000" kx="-1800000" algn="bl">
                    <a:srgbClr val="000000">
                      <a:alpha val="32000"/>
                    </a:srgbClr>
                  </a:outerShdw>
                </a:effectLst>
                <a:latin typeface="Agency FB" panose="020B0503020202020204" pitchFamily="34" charset="0"/>
                <a:ea typeface="Calibri" panose="020F0502020204030204" pitchFamily="34" charset="0"/>
                <a:cs typeface="Times New Roman" panose="02020603050405020304" pitchFamily="18" charset="0"/>
              </a:rPr>
              <a:t>ASSIGNMENT- CSE326</a:t>
            </a:r>
            <a:endParaRPr lang="en-IN" sz="36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8876D3AE-3238-5771-874B-936DC1F02DCE}"/>
              </a:ext>
            </a:extLst>
          </p:cNvPr>
          <p:cNvGraphicFramePr>
            <a:graphicFrameLocks noGrp="1"/>
          </p:cNvGraphicFramePr>
          <p:nvPr>
            <p:extLst>
              <p:ext uri="{D42A27DB-BD31-4B8C-83A1-F6EECF244321}">
                <p14:modId xmlns:p14="http://schemas.microsoft.com/office/powerpoint/2010/main" val="1926518099"/>
              </p:ext>
            </p:extLst>
          </p:nvPr>
        </p:nvGraphicFramePr>
        <p:xfrm>
          <a:off x="2482331" y="3320438"/>
          <a:ext cx="7044613" cy="3359088"/>
        </p:xfrm>
        <a:graphic>
          <a:graphicData uri="http://schemas.openxmlformats.org/drawingml/2006/table">
            <a:tbl>
              <a:tblPr firstRow="1" firstCol="1" bandRow="1">
                <a:tableStyleId>{5C22544A-7EE6-4342-B048-85BDC9FD1C3A}</a:tableStyleId>
              </a:tblPr>
              <a:tblGrid>
                <a:gridCol w="3243273">
                  <a:extLst>
                    <a:ext uri="{9D8B030D-6E8A-4147-A177-3AD203B41FA5}">
                      <a16:colId xmlns:a16="http://schemas.microsoft.com/office/drawing/2014/main" val="2896378540"/>
                    </a:ext>
                  </a:extLst>
                </a:gridCol>
                <a:gridCol w="3801340">
                  <a:extLst>
                    <a:ext uri="{9D8B030D-6E8A-4147-A177-3AD203B41FA5}">
                      <a16:colId xmlns:a16="http://schemas.microsoft.com/office/drawing/2014/main" val="394560430"/>
                    </a:ext>
                  </a:extLst>
                </a:gridCol>
              </a:tblGrid>
              <a:tr h="946658">
                <a:tc gridSpan="2">
                  <a:txBody>
                    <a:bodyPr/>
                    <a:lstStyle/>
                    <a:p>
                      <a:pPr algn="ctr">
                        <a:lnSpc>
                          <a:spcPct val="107000"/>
                        </a:lnSpc>
                        <a:spcAft>
                          <a:spcPts val="800"/>
                        </a:spcAft>
                      </a:pPr>
                      <a:r>
                        <a:rPr lang="en-US" sz="3600" dirty="0">
                          <a:solidFill>
                            <a:schemeClr val="tx1">
                              <a:lumMod val="85000"/>
                              <a:lumOff val="15000"/>
                            </a:schemeClr>
                          </a:solidFill>
                          <a:effectLst/>
                          <a:latin typeface="Calisto MT" panose="02040603050505030304" pitchFamily="18" charset="0"/>
                          <a:ea typeface="Calibri" panose="020F0502020204030204" pitchFamily="34" charset="0"/>
                          <a:cs typeface="Times New Roman" panose="02020603050405020304" pitchFamily="18" charset="0"/>
                        </a:rPr>
                        <a:t>JOB PORTAL FOR JOB SEEKERS AND RECRUITER</a:t>
                      </a:r>
                      <a:endParaRPr lang="en-IN" sz="3600" dirty="0">
                        <a:solidFill>
                          <a:schemeClr val="tx1">
                            <a:lumMod val="85000"/>
                            <a:lumOff val="15000"/>
                          </a:schemeClr>
                        </a:solidFill>
                        <a:effectLst/>
                        <a:latin typeface="Calisto MT" panose="02040603050505030304" pitchFamily="18" charset="0"/>
                        <a:ea typeface="Calibri" panose="020F0502020204030204" pitchFamily="34" charset="0"/>
                        <a:cs typeface="Times New Roman" panose="02020603050405020304" pitchFamily="18" charset="0"/>
                      </a:endParaRPr>
                    </a:p>
                  </a:txBody>
                  <a:tcPr marL="68580" marR="68580" marT="0" marB="0">
                    <a:solidFill>
                      <a:srgbClr val="B55FCD"/>
                    </a:solidFill>
                  </a:tcPr>
                </a:tc>
                <a:tc hMerge="1">
                  <a:txBody>
                    <a:bodyPr/>
                    <a:lstStyle/>
                    <a:p>
                      <a:endParaRPr lang="en-IN"/>
                    </a:p>
                  </a:txBody>
                  <a:tcPr/>
                </a:tc>
                <a:extLst>
                  <a:ext uri="{0D108BD9-81ED-4DB2-BD59-A6C34878D82A}">
                    <a16:rowId xmlns:a16="http://schemas.microsoft.com/office/drawing/2014/main" val="529863102"/>
                  </a:ext>
                </a:extLst>
              </a:tr>
              <a:tr h="1195922">
                <a:tc>
                  <a:txBody>
                    <a:bodyPr/>
                    <a:lstStyle/>
                    <a:p>
                      <a:pPr algn="r">
                        <a:lnSpc>
                          <a:spcPct val="107000"/>
                        </a:lnSpc>
                        <a:spcAft>
                          <a:spcPts val="800"/>
                        </a:spcAft>
                      </a:pPr>
                      <a:r>
                        <a:rPr lang="en-US" sz="2600" dirty="0">
                          <a:effectLst/>
                          <a:latin typeface="Book Antiqua" panose="02040602050305030304" pitchFamily="18" charset="0"/>
                          <a:ea typeface="Calibri" panose="020F0502020204030204" pitchFamily="34" charset="0"/>
                          <a:cs typeface="Times New Roman" panose="02020603050405020304" pitchFamily="18" charset="0"/>
                        </a:rPr>
                        <a:t>M</a:t>
                      </a:r>
                      <a:r>
                        <a:rPr lang="en-IN" sz="2600" dirty="0">
                          <a:effectLst/>
                          <a:latin typeface="Book Antiqua" panose="02040602050305030304" pitchFamily="18" charset="0"/>
                          <a:ea typeface="Calibri" panose="020F0502020204030204" pitchFamily="34" charset="0"/>
                          <a:cs typeface="Times New Roman" panose="02020603050405020304" pitchFamily="18" charset="0"/>
                        </a:rPr>
                        <a:t>EMBER :</a:t>
                      </a:r>
                      <a:endParaRPr lang="en-IN" sz="1100" dirty="0">
                        <a:effectLst/>
                        <a:latin typeface="Book Antiqua" panose="02040602050305030304" pitchFamily="18" charset="0"/>
                        <a:ea typeface="Calibri" panose="020F0502020204030204" pitchFamily="34" charset="0"/>
                        <a:cs typeface="Times New Roman" panose="02020603050405020304" pitchFamily="18" charset="0"/>
                      </a:endParaRPr>
                    </a:p>
                  </a:txBody>
                  <a:tcPr marL="68580" marR="68580" marT="0" marB="0">
                    <a:solidFill>
                      <a:srgbClr val="6067AC"/>
                    </a:solidFill>
                  </a:tcPr>
                </a:tc>
                <a:tc>
                  <a:txBody>
                    <a:bodyPr/>
                    <a:lstStyle/>
                    <a:p>
                      <a:pPr algn="l">
                        <a:lnSpc>
                          <a:spcPct val="107000"/>
                        </a:lnSpc>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PUNEET KUMAR, SHRADDHA GUPTA, TANMAY DIXIT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3449271"/>
                  </a:ext>
                </a:extLst>
              </a:tr>
              <a:tr h="386673">
                <a:tc>
                  <a:txBody>
                    <a:bodyPr/>
                    <a:lstStyle/>
                    <a:p>
                      <a:pPr algn="r">
                        <a:lnSpc>
                          <a:spcPct val="107000"/>
                        </a:lnSpc>
                        <a:spcAft>
                          <a:spcPts val="800"/>
                        </a:spcAft>
                      </a:pPr>
                      <a:r>
                        <a:rPr lang="en-US" sz="2600" dirty="0">
                          <a:effectLst/>
                          <a:latin typeface="Book Antiqua" panose="02040602050305030304" pitchFamily="18" charset="0"/>
                          <a:ea typeface="Calibri" panose="020F0502020204030204" pitchFamily="34" charset="0"/>
                          <a:cs typeface="Times New Roman" panose="02020603050405020304" pitchFamily="18" charset="0"/>
                        </a:rPr>
                        <a:t>R</a:t>
                      </a:r>
                      <a:r>
                        <a:rPr lang="en-IN" sz="2600" dirty="0">
                          <a:effectLst/>
                          <a:latin typeface="Book Antiqua" panose="02040602050305030304" pitchFamily="18" charset="0"/>
                          <a:ea typeface="Calibri" panose="020F0502020204030204" pitchFamily="34" charset="0"/>
                          <a:cs typeface="Times New Roman" panose="02020603050405020304" pitchFamily="18" charset="0"/>
                        </a:rPr>
                        <a:t>OLL NO. </a:t>
                      </a:r>
                      <a:r>
                        <a:rPr lang="en-IN" sz="2600" dirty="0">
                          <a:effectLst/>
                          <a:latin typeface="Calibri" panose="020F0502020204030204" pitchFamily="34" charset="0"/>
                          <a:ea typeface="Calibri" panose="020F0502020204030204" pitchFamily="34"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6067AC"/>
                    </a:solidFill>
                  </a:tcPr>
                </a:tc>
                <a:tc>
                  <a:txBody>
                    <a:bodyPr/>
                    <a:lstStyle/>
                    <a:p>
                      <a:pPr>
                        <a:lnSpc>
                          <a:spcPct val="107000"/>
                        </a:lnSpc>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38,39,40</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98305735"/>
                  </a:ext>
                </a:extLst>
              </a:tr>
              <a:tr h="386673">
                <a:tc>
                  <a:txBody>
                    <a:bodyPr/>
                    <a:lstStyle/>
                    <a:p>
                      <a:pPr algn="r">
                        <a:lnSpc>
                          <a:spcPct val="107000"/>
                        </a:lnSpc>
                        <a:spcAft>
                          <a:spcPts val="800"/>
                        </a:spcAft>
                      </a:pPr>
                      <a:r>
                        <a:rPr lang="en-IN" sz="2800" dirty="0">
                          <a:effectLst/>
                          <a:latin typeface="Book Antiqua" panose="02040602050305030304" pitchFamily="18" charset="0"/>
                        </a:rPr>
                        <a:t>SECTION</a:t>
                      </a:r>
                      <a:r>
                        <a:rPr lang="en-IN" sz="2800" dirty="0">
                          <a:effectLst/>
                        </a:rPr>
                        <a:t> :</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6067AC"/>
                    </a:solidFill>
                  </a:tcPr>
                </a:tc>
                <a:tc>
                  <a:txBody>
                    <a:bodyPr/>
                    <a:lstStyle/>
                    <a:p>
                      <a:pPr>
                        <a:lnSpc>
                          <a:spcPct val="107000"/>
                        </a:lnSpc>
                        <a:spcAft>
                          <a:spcPts val="800"/>
                        </a:spcAft>
                      </a:pPr>
                      <a:r>
                        <a:rPr lang="en-IN" sz="2800" dirty="0">
                          <a:effectLst/>
                        </a:rPr>
                        <a:t>K23VM</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2019845"/>
                  </a:ext>
                </a:extLst>
              </a:tr>
            </a:tbl>
          </a:graphicData>
        </a:graphic>
      </p:graphicFrame>
    </p:spTree>
    <p:extLst>
      <p:ext uri="{BB962C8B-B14F-4D97-AF65-F5344CB8AC3E}">
        <p14:creationId xmlns:p14="http://schemas.microsoft.com/office/powerpoint/2010/main" val="3474198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C3F7A9-EA92-03FB-5785-1A6770587B3C}"/>
              </a:ext>
            </a:extLst>
          </p:cNvPr>
          <p:cNvSpPr txBox="1"/>
          <p:nvPr/>
        </p:nvSpPr>
        <p:spPr>
          <a:xfrm>
            <a:off x="782216" y="1490007"/>
            <a:ext cx="10851502" cy="3877985"/>
          </a:xfrm>
          <a:prstGeom prst="rect">
            <a:avLst/>
          </a:prstGeom>
          <a:noFill/>
        </p:spPr>
        <p:txBody>
          <a:bodyPr wrap="square" rtlCol="0">
            <a:spAutoFit/>
          </a:bodyPr>
          <a:lstStyle/>
          <a:p>
            <a:r>
              <a:rPr lang="en-US" sz="2400" b="1" i="0" u="sng" dirty="0">
                <a:effectLst/>
                <a:latin typeface="Söhne"/>
              </a:rPr>
              <a:t>Job Search and Filtering Options</a:t>
            </a:r>
          </a:p>
          <a:p>
            <a:endParaRPr lang="en-US" sz="2400" b="1" i="0" u="sng" dirty="0">
              <a:effectLst/>
              <a:latin typeface="Söhne"/>
            </a:endParaRPr>
          </a:p>
          <a:p>
            <a:pPr marL="457200" indent="-457200" algn="l">
              <a:buFont typeface="Wingdings" panose="05000000000000000000" pitchFamily="2" charset="2"/>
              <a:buChar char="q"/>
            </a:pPr>
            <a:r>
              <a:rPr lang="en-US" sz="2400" b="1" i="0" dirty="0">
                <a:effectLst/>
                <a:latin typeface="Söhne"/>
              </a:rPr>
              <a:t>Advanced Search Tools</a:t>
            </a:r>
            <a:r>
              <a:rPr lang="en-US" sz="2400" b="0" i="0" dirty="0">
                <a:effectLst/>
                <a:latin typeface="Söhne"/>
              </a:rPr>
              <a:t>:</a:t>
            </a:r>
          </a:p>
          <a:p>
            <a:pPr marL="742950" lvl="1" indent="-285750" algn="l">
              <a:buFont typeface="Arial" panose="020B0604020202020204" pitchFamily="34" charset="0"/>
              <a:buChar char="•"/>
            </a:pPr>
            <a:r>
              <a:rPr lang="en-US" sz="2400" b="0" i="0" dirty="0">
                <a:effectLst/>
                <a:latin typeface="Söhne"/>
              </a:rPr>
              <a:t>Various filters enabling candidates to refine job searches based on industry, location, salary, experience, etc.</a:t>
            </a:r>
          </a:p>
          <a:p>
            <a:pPr marL="457200" indent="-457200" algn="l">
              <a:buFont typeface="Wingdings" panose="05000000000000000000" pitchFamily="2" charset="2"/>
              <a:buChar char="q"/>
            </a:pPr>
            <a:r>
              <a:rPr lang="en-US" sz="2400" b="1" i="0" dirty="0">
                <a:effectLst/>
                <a:latin typeface="Söhne"/>
              </a:rPr>
              <a:t>Saved Searches</a:t>
            </a:r>
            <a:r>
              <a:rPr lang="en-US" sz="2400" b="0" i="0" dirty="0">
                <a:effectLst/>
                <a:latin typeface="Söhne"/>
              </a:rPr>
              <a:t>:</a:t>
            </a:r>
          </a:p>
          <a:p>
            <a:pPr marL="742950" lvl="1" indent="-285750" algn="l">
              <a:buFont typeface="Arial" panose="020B0604020202020204" pitchFamily="34" charset="0"/>
              <a:buChar char="•"/>
            </a:pPr>
            <a:r>
              <a:rPr lang="en-US" sz="2400" b="0" i="0" dirty="0">
                <a:effectLst/>
                <a:latin typeface="Söhne"/>
              </a:rPr>
              <a:t>Functionality allowing users to save and revisit specific job search criteria for future use.</a:t>
            </a:r>
          </a:p>
          <a:p>
            <a:endParaRPr lang="en-US" sz="3600" b="1" i="0" u="sng" dirty="0">
              <a:effectLst/>
              <a:latin typeface="Söhne"/>
            </a:endParaRPr>
          </a:p>
          <a:p>
            <a:endParaRPr lang="en-IN" dirty="0"/>
          </a:p>
        </p:txBody>
      </p:sp>
    </p:spTree>
    <p:extLst>
      <p:ext uri="{BB962C8B-B14F-4D97-AF65-F5344CB8AC3E}">
        <p14:creationId xmlns:p14="http://schemas.microsoft.com/office/powerpoint/2010/main" val="1982817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C0B7B4-1D6C-5B1A-A252-5E610BF5E79F}"/>
              </a:ext>
            </a:extLst>
          </p:cNvPr>
          <p:cNvSpPr txBox="1"/>
          <p:nvPr/>
        </p:nvSpPr>
        <p:spPr>
          <a:xfrm>
            <a:off x="783772" y="1490007"/>
            <a:ext cx="11252718" cy="3877985"/>
          </a:xfrm>
          <a:prstGeom prst="rect">
            <a:avLst/>
          </a:prstGeom>
          <a:noFill/>
        </p:spPr>
        <p:txBody>
          <a:bodyPr wrap="square" rtlCol="0">
            <a:spAutoFit/>
          </a:bodyPr>
          <a:lstStyle/>
          <a:p>
            <a:r>
              <a:rPr lang="en-US" sz="2400" b="1" i="0" u="sng" dirty="0">
                <a:effectLst/>
                <a:latin typeface="Söhne"/>
              </a:rPr>
              <a:t>Company Profiles and Job Postings</a:t>
            </a:r>
          </a:p>
          <a:p>
            <a:endParaRPr lang="en-US" sz="2400" b="1" u="sng" dirty="0">
              <a:latin typeface="Söhne"/>
            </a:endParaRPr>
          </a:p>
          <a:p>
            <a:pPr marL="457200" indent="-457200" algn="l">
              <a:buFont typeface="Wingdings" panose="05000000000000000000" pitchFamily="2" charset="2"/>
              <a:buChar char="q"/>
            </a:pPr>
            <a:r>
              <a:rPr lang="en-US" sz="2400" b="1" dirty="0">
                <a:latin typeface="Söhne"/>
              </a:rPr>
              <a:t>Job </a:t>
            </a:r>
            <a:r>
              <a:rPr lang="en-US" sz="2400" b="1" i="0" dirty="0">
                <a:effectLst/>
                <a:latin typeface="Söhne"/>
              </a:rPr>
              <a:t>Profiles</a:t>
            </a:r>
            <a:r>
              <a:rPr lang="en-US" sz="2400" b="0" i="0" dirty="0">
                <a:effectLst/>
                <a:latin typeface="Söhne"/>
              </a:rPr>
              <a:t>:</a:t>
            </a:r>
          </a:p>
          <a:p>
            <a:pPr marL="742950" lvl="1" indent="-285750" algn="l">
              <a:buFont typeface="Arial" panose="020B0604020202020204" pitchFamily="34" charset="0"/>
              <a:buChar char="•"/>
            </a:pPr>
            <a:r>
              <a:rPr lang="en-US" sz="2400" b="0" i="0" dirty="0">
                <a:effectLst/>
                <a:latin typeface="Söhne"/>
              </a:rPr>
              <a:t>Detailed job pages showcasing information about employers, culture, and current job openings.</a:t>
            </a:r>
          </a:p>
          <a:p>
            <a:pPr marL="457200" indent="-457200" algn="l">
              <a:buFont typeface="Wingdings" panose="05000000000000000000" pitchFamily="2" charset="2"/>
              <a:buChar char="q"/>
            </a:pPr>
            <a:r>
              <a:rPr lang="en-US" sz="2400" b="1" i="0" dirty="0">
                <a:effectLst/>
                <a:latin typeface="Söhne"/>
              </a:rPr>
              <a:t>Job Postings</a:t>
            </a:r>
            <a:r>
              <a:rPr lang="en-US" sz="2400" b="0" i="0" dirty="0">
                <a:effectLst/>
                <a:latin typeface="Söhne"/>
              </a:rPr>
              <a:t>:</a:t>
            </a:r>
          </a:p>
          <a:p>
            <a:pPr marL="742950" lvl="1" indent="-285750" algn="l">
              <a:buFont typeface="Arial" panose="020B0604020202020204" pitchFamily="34" charset="0"/>
              <a:buChar char="•"/>
            </a:pPr>
            <a:r>
              <a:rPr lang="en-US" sz="2400" b="0" i="0" dirty="0">
                <a:effectLst/>
                <a:latin typeface="Söhne"/>
              </a:rPr>
              <a:t>Feature for employers to create, edit, and manage job listings, including descriptions, requirements, and application deadlines.</a:t>
            </a:r>
          </a:p>
          <a:p>
            <a:endParaRPr lang="en-US" sz="3600" b="1" i="0" u="sng" dirty="0">
              <a:effectLst/>
              <a:latin typeface="Söhne"/>
            </a:endParaRPr>
          </a:p>
          <a:p>
            <a:endParaRPr lang="en-IN" dirty="0"/>
          </a:p>
        </p:txBody>
      </p:sp>
    </p:spTree>
    <p:extLst>
      <p:ext uri="{BB962C8B-B14F-4D97-AF65-F5344CB8AC3E}">
        <p14:creationId xmlns:p14="http://schemas.microsoft.com/office/powerpoint/2010/main" val="1879261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4F5CA7-55B4-F114-5677-63364088AFA2}"/>
              </a:ext>
            </a:extLst>
          </p:cNvPr>
          <p:cNvSpPr txBox="1"/>
          <p:nvPr/>
        </p:nvSpPr>
        <p:spPr>
          <a:xfrm>
            <a:off x="3349688" y="2921168"/>
            <a:ext cx="6587412" cy="1015663"/>
          </a:xfrm>
          <a:prstGeom prst="rect">
            <a:avLst/>
          </a:prstGeom>
          <a:noFill/>
        </p:spPr>
        <p:txBody>
          <a:bodyPr wrap="square" rtlCol="0">
            <a:spAutoFit/>
          </a:bodyPr>
          <a:lstStyle/>
          <a:p>
            <a:r>
              <a:rPr lang="en-US" sz="6000" b="1" u="sng" dirty="0">
                <a:solidFill>
                  <a:schemeClr val="accent6"/>
                </a:solidFill>
                <a:latin typeface="+mj-lt"/>
                <a:ea typeface="+mj-ea"/>
                <a:cs typeface="+mj-cs"/>
              </a:rPr>
              <a:t>Website Preview:</a:t>
            </a:r>
          </a:p>
        </p:txBody>
      </p:sp>
    </p:spTree>
    <p:extLst>
      <p:ext uri="{BB962C8B-B14F-4D97-AF65-F5344CB8AC3E}">
        <p14:creationId xmlns:p14="http://schemas.microsoft.com/office/powerpoint/2010/main" val="209918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8F096F-2A18-0CBE-FCA8-806BCEB87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2" cy="6858000"/>
          </a:xfrm>
          <a:prstGeom prst="rect">
            <a:avLst/>
          </a:prstGeom>
        </p:spPr>
      </p:pic>
    </p:spTree>
    <p:extLst>
      <p:ext uri="{BB962C8B-B14F-4D97-AF65-F5344CB8AC3E}">
        <p14:creationId xmlns:p14="http://schemas.microsoft.com/office/powerpoint/2010/main" val="724625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385FFB-16C9-7BDF-3BE1-E0F0A2682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307078" cy="6922731"/>
          </a:xfrm>
          <a:prstGeom prst="rect">
            <a:avLst/>
          </a:prstGeom>
        </p:spPr>
      </p:pic>
    </p:spTree>
    <p:extLst>
      <p:ext uri="{BB962C8B-B14F-4D97-AF65-F5344CB8AC3E}">
        <p14:creationId xmlns:p14="http://schemas.microsoft.com/office/powerpoint/2010/main" val="2193187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6129C8-60BF-D297-C5B3-1B40087CA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04284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102319-7499-A887-1C13-39DEAB58B3F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48035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839743-49F4-B4F6-ABAB-50BAB1F53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33468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5D52A2-8FE7-D7B6-3E4E-6714D57FC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46733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C16278-D836-9797-5BDD-542C858A3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11505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927A-B054-B111-6023-BBEE452CA50E}"/>
              </a:ext>
            </a:extLst>
          </p:cNvPr>
          <p:cNvSpPr>
            <a:spLocks noGrp="1"/>
          </p:cNvSpPr>
          <p:nvPr>
            <p:ph type="ctrTitle"/>
          </p:nvPr>
        </p:nvSpPr>
        <p:spPr>
          <a:xfrm>
            <a:off x="367004" y="1600200"/>
            <a:ext cx="11457991" cy="2387600"/>
          </a:xfrm>
        </p:spPr>
        <p:txBody>
          <a:bodyPr>
            <a:normAutofit fontScale="90000"/>
          </a:bodyPr>
          <a:lstStyle/>
          <a:p>
            <a:r>
              <a:rPr lang="en-IN" b="1" dirty="0">
                <a:solidFill>
                  <a:schemeClr val="accent6"/>
                </a:solidFill>
                <a:latin typeface="Century Schoolbook" panose="02040604050505020304" pitchFamily="18" charset="0"/>
              </a:rPr>
              <a:t>JOB PORTAL : CONNECTING JOB SEEKERS AND RECRUITERS</a:t>
            </a:r>
          </a:p>
        </p:txBody>
      </p:sp>
      <p:sp>
        <p:nvSpPr>
          <p:cNvPr id="3" name="Subtitle 2">
            <a:extLst>
              <a:ext uri="{FF2B5EF4-FFF2-40B4-BE49-F238E27FC236}">
                <a16:creationId xmlns:a16="http://schemas.microsoft.com/office/drawing/2014/main" id="{3A87895E-C92B-83E4-B17E-50F5D1493A81}"/>
              </a:ext>
            </a:extLst>
          </p:cNvPr>
          <p:cNvSpPr>
            <a:spLocks noGrp="1"/>
          </p:cNvSpPr>
          <p:nvPr>
            <p:ph type="subTitle" idx="1"/>
          </p:nvPr>
        </p:nvSpPr>
        <p:spPr/>
        <p:txBody>
          <a:bodyPr>
            <a:normAutofit lnSpcReduction="10000"/>
          </a:bodyPr>
          <a:lstStyle/>
          <a:p>
            <a:endParaRPr lang="en-US" sz="3200" b="1" i="0" dirty="0">
              <a:effectLst/>
              <a:latin typeface="Söhne"/>
            </a:endParaRPr>
          </a:p>
          <a:p>
            <a:endParaRPr lang="en-US" sz="3200" b="1" dirty="0">
              <a:latin typeface="Söhne"/>
            </a:endParaRPr>
          </a:p>
          <a:p>
            <a:r>
              <a:rPr lang="en-US" sz="3200" b="1" i="0" dirty="0">
                <a:effectLst/>
                <a:latin typeface="Söhne"/>
              </a:rPr>
              <a:t>“Revolutionizing Hiring and Job Searching Processes”</a:t>
            </a:r>
          </a:p>
          <a:p>
            <a:endParaRPr lang="en-IN" dirty="0"/>
          </a:p>
        </p:txBody>
      </p:sp>
    </p:spTree>
    <p:extLst>
      <p:ext uri="{BB962C8B-B14F-4D97-AF65-F5344CB8AC3E}">
        <p14:creationId xmlns:p14="http://schemas.microsoft.com/office/powerpoint/2010/main" val="3342572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BA2064-CB6C-815C-BC25-1EFADBB8D2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31623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6E2F2E-2187-9BA2-8A45-BDE068D93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07358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9BAF92-932C-09C4-0635-82C707A408E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91214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CBA57B-A194-A931-21FB-FC897848619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53300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381C90-8D32-7B8C-ACB9-69BC57825783}"/>
              </a:ext>
            </a:extLst>
          </p:cNvPr>
          <p:cNvSpPr txBox="1"/>
          <p:nvPr/>
        </p:nvSpPr>
        <p:spPr>
          <a:xfrm>
            <a:off x="2509934" y="2921168"/>
            <a:ext cx="7305869" cy="1015663"/>
          </a:xfrm>
          <a:prstGeom prst="rect">
            <a:avLst/>
          </a:prstGeom>
          <a:noFill/>
        </p:spPr>
        <p:txBody>
          <a:bodyPr wrap="square" rtlCol="0">
            <a:spAutoFit/>
          </a:bodyPr>
          <a:lstStyle/>
          <a:p>
            <a:r>
              <a:rPr lang="en-US" sz="6000" b="1" u="sng" dirty="0">
                <a:solidFill>
                  <a:schemeClr val="accent6"/>
                </a:solidFill>
                <a:latin typeface="+mj-lt"/>
                <a:ea typeface="+mj-ea"/>
                <a:cs typeface="+mj-cs"/>
              </a:rPr>
              <a:t>Website Source Code:</a:t>
            </a:r>
          </a:p>
        </p:txBody>
      </p:sp>
    </p:spTree>
    <p:extLst>
      <p:ext uri="{BB962C8B-B14F-4D97-AF65-F5344CB8AC3E}">
        <p14:creationId xmlns:p14="http://schemas.microsoft.com/office/powerpoint/2010/main" val="3451083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E2A7CB-DB7B-F786-4CE1-D76A36836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1799319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9B7825-5D09-28E2-D8F3-EDD141987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2149408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3FFA14-09E2-F1F5-9FDA-FAE0667D1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3220141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71437-F7F8-91BD-DD1F-C30F476E8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3870930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E9E72D-076D-B8F4-98D2-1F1B60147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333231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92B8B-B3EA-C1C6-186B-F03D7A1036CE}"/>
              </a:ext>
            </a:extLst>
          </p:cNvPr>
          <p:cNvSpPr>
            <a:spLocks noGrp="1"/>
          </p:cNvSpPr>
          <p:nvPr>
            <p:ph type="title"/>
          </p:nvPr>
        </p:nvSpPr>
        <p:spPr/>
        <p:txBody>
          <a:bodyPr>
            <a:normAutofit/>
          </a:bodyPr>
          <a:lstStyle/>
          <a:p>
            <a:r>
              <a:rPr lang="en-US" sz="4800" b="1" u="sng" dirty="0">
                <a:solidFill>
                  <a:schemeClr val="accent6"/>
                </a:solidFill>
              </a:rPr>
              <a:t>INDEX:</a:t>
            </a:r>
            <a:endParaRPr lang="en-US" sz="4800" dirty="0"/>
          </a:p>
        </p:txBody>
      </p:sp>
      <p:sp>
        <p:nvSpPr>
          <p:cNvPr id="3" name="Content Placeholder 2">
            <a:extLst>
              <a:ext uri="{FF2B5EF4-FFF2-40B4-BE49-F238E27FC236}">
                <a16:creationId xmlns:a16="http://schemas.microsoft.com/office/drawing/2014/main" id="{01A18148-8FBA-7981-9EF5-9B1BE2BF0EC7}"/>
              </a:ext>
            </a:extLst>
          </p:cNvPr>
          <p:cNvSpPr>
            <a:spLocks noGrp="1"/>
          </p:cNvSpPr>
          <p:nvPr>
            <p:ph idx="1"/>
          </p:nvPr>
        </p:nvSpPr>
        <p:spPr/>
        <p:txBody>
          <a:bodyPr>
            <a:normAutofit lnSpcReduction="10000"/>
          </a:bodyPr>
          <a:lstStyle/>
          <a:p>
            <a:pPr>
              <a:buFont typeface="Wingdings" panose="05000000000000000000" pitchFamily="2" charset="2"/>
              <a:buChar char="q"/>
            </a:pPr>
            <a:r>
              <a:rPr lang="en-US" dirty="0"/>
              <a:t> Introduction</a:t>
            </a:r>
          </a:p>
          <a:p>
            <a:pPr>
              <a:buFont typeface="Wingdings" panose="05000000000000000000" pitchFamily="2" charset="2"/>
              <a:buChar char="q"/>
            </a:pPr>
            <a:r>
              <a:rPr lang="en-US" dirty="0"/>
              <a:t> Objective</a:t>
            </a:r>
          </a:p>
          <a:p>
            <a:pPr>
              <a:buFont typeface="Wingdings" panose="05000000000000000000" pitchFamily="2" charset="2"/>
              <a:buChar char="q"/>
            </a:pPr>
            <a:r>
              <a:rPr lang="en-US" dirty="0"/>
              <a:t> Technologies used</a:t>
            </a:r>
          </a:p>
          <a:p>
            <a:pPr>
              <a:buFont typeface="Wingdings" panose="05000000000000000000" pitchFamily="2" charset="2"/>
              <a:buChar char="q"/>
            </a:pPr>
            <a:r>
              <a:rPr lang="en-US" dirty="0"/>
              <a:t> Tools used</a:t>
            </a:r>
          </a:p>
          <a:p>
            <a:pPr>
              <a:buFont typeface="Wingdings" panose="05000000000000000000" pitchFamily="2" charset="2"/>
              <a:buChar char="q"/>
            </a:pPr>
            <a:r>
              <a:rPr lang="en-US" dirty="0"/>
              <a:t> Features of Project</a:t>
            </a:r>
          </a:p>
          <a:p>
            <a:pPr>
              <a:buFont typeface="Wingdings" panose="05000000000000000000" pitchFamily="2" charset="2"/>
              <a:buChar char="q"/>
            </a:pPr>
            <a:r>
              <a:rPr lang="en-US" dirty="0"/>
              <a:t> Preview of Website</a:t>
            </a:r>
          </a:p>
          <a:p>
            <a:pPr>
              <a:buFont typeface="Wingdings" panose="05000000000000000000" pitchFamily="2" charset="2"/>
              <a:buChar char="q"/>
            </a:pPr>
            <a:r>
              <a:rPr lang="en-US" dirty="0"/>
              <a:t> Website source code </a:t>
            </a:r>
          </a:p>
          <a:p>
            <a:pPr>
              <a:buFont typeface="Wingdings" panose="05000000000000000000" pitchFamily="2" charset="2"/>
              <a:buChar char="q"/>
            </a:pPr>
            <a:r>
              <a:rPr lang="en-US" dirty="0"/>
              <a:t> Conclusion</a:t>
            </a:r>
          </a:p>
          <a:p>
            <a:pPr>
              <a:buFont typeface="Wingdings" panose="05000000000000000000" pitchFamily="2" charset="2"/>
              <a:buChar char="q"/>
            </a:pPr>
            <a:r>
              <a:rPr lang="en-US" dirty="0"/>
              <a:t> References</a:t>
            </a:r>
          </a:p>
          <a:p>
            <a:pPr>
              <a:buFont typeface="Wingdings" panose="05000000000000000000" pitchFamily="2" charset="2"/>
              <a:buChar char="q"/>
            </a:pPr>
            <a:endParaRPr lang="en-US" dirty="0"/>
          </a:p>
          <a:p>
            <a:pPr>
              <a:buFont typeface="Wingdings" panose="05000000000000000000" pitchFamily="2" charset="2"/>
              <a:buChar char="q"/>
            </a:pPr>
            <a:endParaRPr lang="en-US" dirty="0"/>
          </a:p>
        </p:txBody>
      </p:sp>
    </p:spTree>
    <p:extLst>
      <p:ext uri="{BB962C8B-B14F-4D97-AF65-F5344CB8AC3E}">
        <p14:creationId xmlns:p14="http://schemas.microsoft.com/office/powerpoint/2010/main" val="1218288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E0145A-3484-0D5A-FA81-FAD5C83F8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316499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02F5D0-E1E0-23E5-3F43-0E4DE1B7C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500202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E984E0-8FCE-841B-DACE-C99DAA71D3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24137398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094C8-0331-5F77-C6EA-1A0F34E732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4283457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A2664B-DDFD-7909-7DA6-F2448584F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2532654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2D9277-8C6B-0BA4-D2FC-DA3E590E9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463034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8530A4-E59E-8BF4-5B6E-AA6D4493F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2408843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B13D9C-AE09-4A8C-86BE-321CDAD9E5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1187026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4132C7-DBE9-7B4F-3272-96AB041B9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1200668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424F0E-F22D-99FD-F5B3-DE9A1278F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3356622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963C7-5088-B74A-8BB2-B069DA45E51B}"/>
              </a:ext>
            </a:extLst>
          </p:cNvPr>
          <p:cNvSpPr>
            <a:spLocks noGrp="1"/>
          </p:cNvSpPr>
          <p:nvPr>
            <p:ph type="title"/>
          </p:nvPr>
        </p:nvSpPr>
        <p:spPr/>
        <p:txBody>
          <a:bodyPr/>
          <a:lstStyle/>
          <a:p>
            <a:r>
              <a:rPr lang="en-IN" b="1" u="sng" dirty="0">
                <a:solidFill>
                  <a:schemeClr val="accent6"/>
                </a:solidFill>
              </a:rPr>
              <a:t>INTRODUCTION:</a:t>
            </a:r>
          </a:p>
        </p:txBody>
      </p:sp>
      <p:sp>
        <p:nvSpPr>
          <p:cNvPr id="5" name="Content Placeholder 4">
            <a:extLst>
              <a:ext uri="{FF2B5EF4-FFF2-40B4-BE49-F238E27FC236}">
                <a16:creationId xmlns:a16="http://schemas.microsoft.com/office/drawing/2014/main" id="{1E64F3D2-4628-4697-3CF1-04E19035B700}"/>
              </a:ext>
            </a:extLst>
          </p:cNvPr>
          <p:cNvSpPr>
            <a:spLocks noGrp="1"/>
          </p:cNvSpPr>
          <p:nvPr>
            <p:ph idx="1"/>
          </p:nvPr>
        </p:nvSpPr>
        <p:spPr>
          <a:xfrm>
            <a:off x="587829" y="1690688"/>
            <a:ext cx="10765971" cy="5150498"/>
          </a:xfrm>
        </p:spPr>
        <p:txBody>
          <a:bodyPr>
            <a:normAutofit fontScale="32500" lnSpcReduction="20000"/>
          </a:bodyPr>
          <a:lstStyle/>
          <a:p>
            <a:pPr>
              <a:buFont typeface="Wingdings" panose="05000000000000000000" pitchFamily="2" charset="2"/>
              <a:buChar char="q"/>
            </a:pPr>
            <a:r>
              <a:rPr lang="en-US" sz="8000" b="1" i="0" dirty="0">
                <a:solidFill>
                  <a:schemeClr val="tx1">
                    <a:lumMod val="95000"/>
                    <a:lumOff val="5000"/>
                  </a:schemeClr>
                </a:solidFill>
                <a:effectLst/>
                <a:latin typeface="Söhne"/>
              </a:rPr>
              <a:t> Project Overview</a:t>
            </a:r>
            <a:r>
              <a:rPr lang="en-US" sz="8000" b="0" i="0" dirty="0">
                <a:solidFill>
                  <a:schemeClr val="tx1">
                    <a:lumMod val="95000"/>
                    <a:lumOff val="5000"/>
                  </a:schemeClr>
                </a:solidFill>
                <a:effectLst/>
                <a:latin typeface="Söhne"/>
              </a:rPr>
              <a:t>: The job portal project aims to create a dynamic platform that serves as a bridge between job seekers and recruiters, facilitating seamless interactions and efficient hiring processes.</a:t>
            </a:r>
          </a:p>
          <a:p>
            <a:pPr>
              <a:buFont typeface="Wingdings" panose="05000000000000000000" pitchFamily="2" charset="2"/>
              <a:buChar char="q"/>
            </a:pPr>
            <a:endParaRPr lang="en-US" sz="8000" b="0" i="0" dirty="0">
              <a:solidFill>
                <a:schemeClr val="tx1">
                  <a:lumMod val="95000"/>
                  <a:lumOff val="5000"/>
                </a:schemeClr>
              </a:solidFill>
              <a:effectLst/>
              <a:latin typeface="Söhne"/>
            </a:endParaRPr>
          </a:p>
          <a:p>
            <a:pPr>
              <a:buFont typeface="Wingdings" panose="05000000000000000000" pitchFamily="2" charset="2"/>
              <a:buChar char="q"/>
            </a:pPr>
            <a:r>
              <a:rPr lang="en-US" sz="8000" b="1" i="0" dirty="0">
                <a:solidFill>
                  <a:schemeClr val="tx1">
                    <a:lumMod val="95000"/>
                    <a:lumOff val="5000"/>
                  </a:schemeClr>
                </a:solidFill>
                <a:effectLst/>
                <a:latin typeface="Söhne"/>
              </a:rPr>
              <a:t> Purpose</a:t>
            </a:r>
            <a:r>
              <a:rPr lang="en-US" sz="8000" b="0" i="0" dirty="0">
                <a:solidFill>
                  <a:schemeClr val="tx1">
                    <a:lumMod val="95000"/>
                    <a:lumOff val="5000"/>
                  </a:schemeClr>
                </a:solidFill>
                <a:effectLst/>
                <a:latin typeface="Söhne"/>
              </a:rPr>
              <a:t>: At its core, the platform is designed to revolutionize the way job seekers explore career opportunities and how recruiters find potential candidates, fostering a symbiotic relationship.</a:t>
            </a:r>
          </a:p>
          <a:p>
            <a:pPr>
              <a:buFont typeface="Wingdings" panose="05000000000000000000" pitchFamily="2" charset="2"/>
              <a:buChar char="q"/>
            </a:pPr>
            <a:endParaRPr lang="en-US" sz="8000" b="0" i="0" dirty="0">
              <a:solidFill>
                <a:schemeClr val="tx1">
                  <a:lumMod val="95000"/>
                  <a:lumOff val="5000"/>
                </a:schemeClr>
              </a:solidFill>
              <a:effectLst/>
              <a:latin typeface="Söhne"/>
            </a:endParaRPr>
          </a:p>
          <a:p>
            <a:pPr algn="l">
              <a:buFont typeface="Wingdings" panose="05000000000000000000" pitchFamily="2" charset="2"/>
              <a:buChar char="q"/>
            </a:pPr>
            <a:r>
              <a:rPr lang="en-US" sz="8000" b="1" i="0" dirty="0">
                <a:solidFill>
                  <a:schemeClr val="tx1">
                    <a:lumMod val="95000"/>
                    <a:lumOff val="5000"/>
                  </a:schemeClr>
                </a:solidFill>
                <a:effectLst/>
                <a:latin typeface="Söhne"/>
              </a:rPr>
              <a:t> Significance</a:t>
            </a:r>
            <a:r>
              <a:rPr lang="en-US" sz="8000" b="0" i="0" dirty="0">
                <a:solidFill>
                  <a:schemeClr val="tx1">
                    <a:lumMod val="95000"/>
                    <a:lumOff val="5000"/>
                  </a:schemeClr>
                </a:solidFill>
                <a:effectLst/>
                <a:latin typeface="Söhne"/>
              </a:rPr>
              <a:t>:</a:t>
            </a:r>
          </a:p>
          <a:p>
            <a:pPr algn="l">
              <a:buFont typeface="Arial" panose="020B0604020202020204" pitchFamily="34" charset="0"/>
              <a:buChar char="•"/>
            </a:pPr>
            <a:r>
              <a:rPr lang="en-US" sz="8000" b="0" i="0" dirty="0">
                <a:solidFill>
                  <a:schemeClr val="tx1">
                    <a:lumMod val="95000"/>
                    <a:lumOff val="5000"/>
                  </a:schemeClr>
                </a:solidFill>
                <a:effectLst/>
                <a:latin typeface="Söhne"/>
              </a:rPr>
              <a:t>In today's competitive job market, the importance of a centralized platform cannot be overstated.</a:t>
            </a:r>
          </a:p>
          <a:p>
            <a:pPr algn="l">
              <a:buFont typeface="Arial" panose="020B0604020202020204" pitchFamily="34" charset="0"/>
              <a:buChar char="•"/>
            </a:pPr>
            <a:r>
              <a:rPr lang="en-US" sz="8000" b="0" i="0" dirty="0">
                <a:solidFill>
                  <a:schemeClr val="tx1">
                    <a:lumMod val="95000"/>
                    <a:lumOff val="5000"/>
                  </a:schemeClr>
                </a:solidFill>
                <a:effectLst/>
                <a:latin typeface="Söhne"/>
              </a:rPr>
              <a:t>It addresses the challenges faced by job seekers in finding suitable opportunities and assists recruiters in identifying the right talent amidst a vast pool of candidates.</a:t>
            </a:r>
          </a:p>
          <a:p>
            <a:pPr algn="l">
              <a:buFont typeface="Arial" panose="020B0604020202020204" pitchFamily="34" charset="0"/>
              <a:buChar char="•"/>
            </a:pPr>
            <a:endParaRPr lang="en-US" sz="8000" b="0" i="0" dirty="0">
              <a:solidFill>
                <a:schemeClr val="tx1">
                  <a:lumMod val="95000"/>
                  <a:lumOff val="5000"/>
                </a:schemeClr>
              </a:solidFill>
              <a:effectLst/>
              <a:latin typeface="Söhne"/>
            </a:endParaRPr>
          </a:p>
          <a:p>
            <a:pPr algn="l">
              <a:buFont typeface="Arial" panose="020B0604020202020204" pitchFamily="34" charset="0"/>
              <a:buChar char="•"/>
            </a:pPr>
            <a:endParaRPr lang="en-US" b="0" i="0" dirty="0">
              <a:solidFill>
                <a:schemeClr val="tx1">
                  <a:lumMod val="95000"/>
                  <a:lumOff val="5000"/>
                </a:schemeClr>
              </a:solidFill>
              <a:effectLst/>
              <a:latin typeface="Söhne"/>
            </a:endParaRPr>
          </a:p>
          <a:p>
            <a:pPr algn="l">
              <a:buFont typeface="Arial" panose="020B0604020202020204" pitchFamily="34" charset="0"/>
              <a:buChar char="•"/>
            </a:pPr>
            <a:endParaRPr lang="en-US" b="0" i="0" dirty="0">
              <a:solidFill>
                <a:schemeClr val="tx1">
                  <a:lumMod val="95000"/>
                  <a:lumOff val="5000"/>
                </a:schemeClr>
              </a:solidFill>
              <a:effectLst/>
              <a:latin typeface="Söhne"/>
            </a:endParaRPr>
          </a:p>
          <a:p>
            <a:endParaRPr lang="en-IN" dirty="0">
              <a:solidFill>
                <a:schemeClr val="tx1">
                  <a:lumMod val="95000"/>
                  <a:lumOff val="5000"/>
                </a:schemeClr>
              </a:solidFill>
            </a:endParaRPr>
          </a:p>
        </p:txBody>
      </p:sp>
    </p:spTree>
    <p:extLst>
      <p:ext uri="{BB962C8B-B14F-4D97-AF65-F5344CB8AC3E}">
        <p14:creationId xmlns:p14="http://schemas.microsoft.com/office/powerpoint/2010/main" val="1486220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9ADCD-216F-077D-B72D-A09A0B015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3890053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A752F-48F4-D131-D5E2-CB09E132AD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3801071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45B4C9-A86F-8FCC-6718-A91DDDE75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2109348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127BE9-71D4-1A9D-EDD5-B78B474AE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405483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B214DF-C350-FD90-2758-BC96A99E98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1191700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D4ED3C-9A88-CF57-99E8-62D81DA902DB}"/>
              </a:ext>
            </a:extLst>
          </p:cNvPr>
          <p:cNvPicPr>
            <a:picLocks noChangeAspect="1"/>
          </p:cNvPicPr>
          <p:nvPr/>
        </p:nvPicPr>
        <p:blipFill>
          <a:blip r:embed="rId2"/>
          <a:stretch>
            <a:fillRect/>
          </a:stretch>
        </p:blipFill>
        <p:spPr>
          <a:xfrm>
            <a:off x="0" y="187325"/>
            <a:ext cx="12192000" cy="6483350"/>
          </a:xfrm>
          <a:prstGeom prst="rect">
            <a:avLst/>
          </a:prstGeom>
        </p:spPr>
      </p:pic>
    </p:spTree>
    <p:extLst>
      <p:ext uri="{BB962C8B-B14F-4D97-AF65-F5344CB8AC3E}">
        <p14:creationId xmlns:p14="http://schemas.microsoft.com/office/powerpoint/2010/main" val="4148427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9E93AA-D39B-1930-972F-93C733155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12271401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1B7287-32B6-B94A-7AA3-9E902A106D1E}"/>
              </a:ext>
            </a:extLst>
          </p:cNvPr>
          <p:cNvPicPr>
            <a:picLocks noChangeAspect="1"/>
          </p:cNvPicPr>
          <p:nvPr/>
        </p:nvPicPr>
        <p:blipFill>
          <a:blip r:embed="rId2"/>
          <a:stretch>
            <a:fillRect/>
          </a:stretch>
        </p:blipFill>
        <p:spPr>
          <a:xfrm>
            <a:off x="0" y="187325"/>
            <a:ext cx="12192000" cy="6483350"/>
          </a:xfrm>
          <a:prstGeom prst="rect">
            <a:avLst/>
          </a:prstGeom>
        </p:spPr>
      </p:pic>
    </p:spTree>
    <p:extLst>
      <p:ext uri="{BB962C8B-B14F-4D97-AF65-F5344CB8AC3E}">
        <p14:creationId xmlns:p14="http://schemas.microsoft.com/office/powerpoint/2010/main" val="22463976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E66276-DC52-56F4-5439-ED5B53BB3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2456704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EF0A59-83F3-4A86-A52E-54A4616E7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1874194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3001A9-E8B8-9916-9109-8802680D28E4}"/>
              </a:ext>
            </a:extLst>
          </p:cNvPr>
          <p:cNvSpPr txBox="1"/>
          <p:nvPr/>
        </p:nvSpPr>
        <p:spPr>
          <a:xfrm>
            <a:off x="618930" y="768412"/>
            <a:ext cx="10954139" cy="6617196"/>
          </a:xfrm>
          <a:prstGeom prst="rect">
            <a:avLst/>
          </a:prstGeom>
          <a:noFill/>
        </p:spPr>
        <p:txBody>
          <a:bodyPr wrap="square" rtlCol="0">
            <a:spAutoFit/>
          </a:bodyPr>
          <a:lstStyle/>
          <a:p>
            <a:pPr algn="l">
              <a:buFont typeface="Wingdings" panose="05000000000000000000" pitchFamily="2" charset="2"/>
              <a:buChar char="q"/>
            </a:pPr>
            <a:r>
              <a:rPr lang="en-US" sz="2400" b="1" i="0" dirty="0">
                <a:solidFill>
                  <a:schemeClr val="tx1">
                    <a:lumMod val="95000"/>
                    <a:lumOff val="5000"/>
                  </a:schemeClr>
                </a:solidFill>
                <a:effectLst/>
                <a:latin typeface="Söhne"/>
              </a:rPr>
              <a:t> Empowering Job Seekers and Recruiters</a:t>
            </a:r>
            <a:r>
              <a:rPr lang="en-US" sz="2400" b="0" i="0" dirty="0">
                <a:solidFill>
                  <a:schemeClr val="tx1">
                    <a:lumMod val="95000"/>
                    <a:lumOff val="5000"/>
                  </a:schemeClr>
                </a:solidFill>
                <a:effectLst/>
                <a:latin typeface="Söhne"/>
              </a:rPr>
              <a:t>:</a:t>
            </a:r>
          </a:p>
          <a:p>
            <a:pPr algn="l">
              <a:buFont typeface="Arial" panose="020B0604020202020204" pitchFamily="34" charset="0"/>
              <a:buChar char="•"/>
            </a:pPr>
            <a:r>
              <a:rPr lang="en-US" sz="2400" b="0" i="0" dirty="0">
                <a:solidFill>
                  <a:schemeClr val="tx1">
                    <a:lumMod val="95000"/>
                    <a:lumOff val="5000"/>
                  </a:schemeClr>
                </a:solidFill>
                <a:effectLst/>
                <a:latin typeface="Söhne"/>
              </a:rPr>
              <a:t> For job seekers, it offers a comprehensive array of job listings, tools for resume building, and an avenue to showcase their skills.</a:t>
            </a:r>
          </a:p>
          <a:p>
            <a:pPr algn="l">
              <a:buFont typeface="Arial" panose="020B0604020202020204" pitchFamily="34" charset="0"/>
              <a:buChar char="•"/>
            </a:pPr>
            <a:r>
              <a:rPr lang="en-US" sz="2400" b="0" i="0" dirty="0">
                <a:solidFill>
                  <a:schemeClr val="tx1">
                    <a:lumMod val="95000"/>
                    <a:lumOff val="5000"/>
                  </a:schemeClr>
                </a:solidFill>
                <a:effectLst/>
                <a:latin typeface="Söhne"/>
              </a:rPr>
              <a:t> For recruiters, it provides access to a diverse talent pool, advanced search functionalities, and streamlined applicant tracking systems.</a:t>
            </a:r>
          </a:p>
          <a:p>
            <a:endParaRPr lang="en-US" sz="2400" b="0" i="0" dirty="0">
              <a:solidFill>
                <a:schemeClr val="tx1">
                  <a:lumMod val="95000"/>
                  <a:lumOff val="5000"/>
                </a:schemeClr>
              </a:solidFill>
              <a:effectLst/>
              <a:latin typeface="Söhne"/>
            </a:endParaRPr>
          </a:p>
          <a:p>
            <a:pPr marL="342900" indent="-342900" algn="l">
              <a:buFont typeface="Wingdings" panose="05000000000000000000" pitchFamily="2" charset="2"/>
              <a:buChar char="q"/>
            </a:pPr>
            <a:r>
              <a:rPr lang="en-US" sz="2400" b="1" i="0" dirty="0">
                <a:solidFill>
                  <a:schemeClr val="tx1">
                    <a:lumMod val="95000"/>
                    <a:lumOff val="5000"/>
                  </a:schemeClr>
                </a:solidFill>
                <a:effectLst/>
                <a:latin typeface="Söhne"/>
              </a:rPr>
              <a:t>Enhancing Efficiency</a:t>
            </a:r>
            <a:r>
              <a:rPr lang="en-US" sz="2400" b="0" i="0" dirty="0">
                <a:solidFill>
                  <a:schemeClr val="tx1">
                    <a:lumMod val="95000"/>
                    <a:lumOff val="5000"/>
                  </a:schemeClr>
                </a:solidFill>
                <a:effectLst/>
                <a:latin typeface="Söhne"/>
              </a:rPr>
              <a:t>:</a:t>
            </a:r>
          </a:p>
          <a:p>
            <a:pPr algn="l">
              <a:buFont typeface="Arial" panose="020B0604020202020204" pitchFamily="34" charset="0"/>
              <a:buChar char="•"/>
            </a:pPr>
            <a:r>
              <a:rPr lang="en-US" sz="2400" b="0" i="0" dirty="0">
                <a:solidFill>
                  <a:schemeClr val="tx1">
                    <a:lumMod val="95000"/>
                    <a:lumOff val="5000"/>
                  </a:schemeClr>
                </a:solidFill>
                <a:effectLst/>
                <a:latin typeface="Söhne"/>
              </a:rPr>
              <a:t> By integrating modern technologies, the platform aims to enhance the efficiency of the job search and recruitment processes, reducing time-to-hire and improving the quality of placements.</a:t>
            </a:r>
          </a:p>
          <a:p>
            <a:pPr algn="l">
              <a:buFont typeface="Arial" panose="020B0604020202020204" pitchFamily="34" charset="0"/>
              <a:buChar char="•"/>
            </a:pPr>
            <a:endParaRPr lang="en-US" sz="2400" b="0" i="0" dirty="0">
              <a:solidFill>
                <a:schemeClr val="tx1">
                  <a:lumMod val="95000"/>
                  <a:lumOff val="5000"/>
                </a:schemeClr>
              </a:solidFill>
              <a:effectLst/>
              <a:latin typeface="Söhne"/>
            </a:endParaRPr>
          </a:p>
          <a:p>
            <a:pPr marL="342900" indent="-342900" algn="l">
              <a:buFont typeface="Wingdings" panose="05000000000000000000" pitchFamily="2" charset="2"/>
              <a:buChar char="q"/>
            </a:pPr>
            <a:r>
              <a:rPr lang="en-US" sz="2400" b="1" i="0" dirty="0">
                <a:solidFill>
                  <a:schemeClr val="tx1">
                    <a:lumMod val="95000"/>
                    <a:lumOff val="5000"/>
                  </a:schemeClr>
                </a:solidFill>
                <a:effectLst/>
                <a:latin typeface="Söhne"/>
              </a:rPr>
              <a:t>User-Centric Approach</a:t>
            </a:r>
            <a:r>
              <a:rPr lang="en-US" sz="2400" b="0" i="0" dirty="0">
                <a:solidFill>
                  <a:schemeClr val="tx1">
                    <a:lumMod val="95000"/>
                    <a:lumOff val="5000"/>
                  </a:schemeClr>
                </a:solidFill>
                <a:effectLst/>
                <a:latin typeface="Söhne"/>
              </a:rPr>
              <a:t>:</a:t>
            </a:r>
          </a:p>
          <a:p>
            <a:pPr algn="l">
              <a:buFont typeface="Arial" panose="020B0604020202020204" pitchFamily="34" charset="0"/>
              <a:buChar char="•"/>
            </a:pPr>
            <a:r>
              <a:rPr lang="en-US" sz="2400" b="0" i="0" dirty="0">
                <a:solidFill>
                  <a:schemeClr val="tx1">
                    <a:lumMod val="95000"/>
                    <a:lumOff val="5000"/>
                  </a:schemeClr>
                </a:solidFill>
                <a:effectLst/>
                <a:latin typeface="Söhne"/>
              </a:rPr>
              <a:t> The development of the platform follows a user-centric design philosophy, ensuring a seamless and intuitive experience for both job seekers and recruiters.</a:t>
            </a:r>
          </a:p>
          <a:p>
            <a:pPr algn="l">
              <a:buFont typeface="Arial" panose="020B0604020202020204" pitchFamily="34" charset="0"/>
              <a:buChar char="•"/>
            </a:pPr>
            <a:endParaRPr lang="en-US" sz="2400" dirty="0">
              <a:solidFill>
                <a:schemeClr val="tx1">
                  <a:lumMod val="95000"/>
                  <a:lumOff val="5000"/>
                </a:schemeClr>
              </a:solidFill>
              <a:latin typeface="Söhne"/>
            </a:endParaRPr>
          </a:p>
          <a:p>
            <a:pPr algn="l"/>
            <a:endParaRPr lang="en-US" sz="2000" b="0" i="0" dirty="0">
              <a:solidFill>
                <a:schemeClr val="tx1">
                  <a:lumMod val="95000"/>
                  <a:lumOff val="5000"/>
                </a:schemeClr>
              </a:solidFill>
              <a:effectLst/>
              <a:latin typeface="Söhne"/>
            </a:endParaRPr>
          </a:p>
          <a:p>
            <a:endParaRPr lang="en-US" sz="2000" b="0" i="0" dirty="0">
              <a:solidFill>
                <a:schemeClr val="tx1">
                  <a:lumMod val="95000"/>
                  <a:lumOff val="5000"/>
                </a:schemeClr>
              </a:solidFill>
              <a:effectLst/>
              <a:latin typeface="Söhne"/>
            </a:endParaRPr>
          </a:p>
          <a:p>
            <a:endParaRPr lang="en-IN" sz="2400" dirty="0"/>
          </a:p>
        </p:txBody>
      </p:sp>
    </p:spTree>
    <p:extLst>
      <p:ext uri="{BB962C8B-B14F-4D97-AF65-F5344CB8AC3E}">
        <p14:creationId xmlns:p14="http://schemas.microsoft.com/office/powerpoint/2010/main" val="1948147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4C5F58-F07E-4492-F7D1-DBFFF7EFC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325"/>
            <a:ext cx="12192000" cy="6483350"/>
          </a:xfrm>
          <a:prstGeom prst="rect">
            <a:avLst/>
          </a:prstGeom>
        </p:spPr>
      </p:pic>
    </p:spTree>
    <p:extLst>
      <p:ext uri="{BB962C8B-B14F-4D97-AF65-F5344CB8AC3E}">
        <p14:creationId xmlns:p14="http://schemas.microsoft.com/office/powerpoint/2010/main" val="1230387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05D62-3DCE-9BE0-DC5F-65AE66FD90CF}"/>
              </a:ext>
            </a:extLst>
          </p:cNvPr>
          <p:cNvSpPr>
            <a:spLocks noGrp="1"/>
          </p:cNvSpPr>
          <p:nvPr>
            <p:ph type="title"/>
          </p:nvPr>
        </p:nvSpPr>
        <p:spPr>
          <a:xfrm>
            <a:off x="764462" y="418969"/>
            <a:ext cx="10663075" cy="1824589"/>
          </a:xfrm>
        </p:spPr>
        <p:txBody>
          <a:bodyPr>
            <a:normAutofit/>
          </a:bodyPr>
          <a:lstStyle/>
          <a:p>
            <a:r>
              <a:rPr lang="en-US" sz="4800" i="0" u="sng" dirty="0">
                <a:solidFill>
                  <a:schemeClr val="accent6"/>
                </a:solidFill>
                <a:effectLst/>
                <a:latin typeface="Söhne"/>
              </a:rPr>
              <a:t>Project Workflow:</a:t>
            </a:r>
            <a:br>
              <a:rPr lang="en-US" sz="4800" i="0" dirty="0">
                <a:solidFill>
                  <a:schemeClr val="accent6"/>
                </a:solidFill>
                <a:effectLst/>
                <a:latin typeface="Söhne"/>
              </a:rPr>
            </a:br>
            <a:endParaRPr lang="en-IN" sz="4800" dirty="0">
              <a:solidFill>
                <a:schemeClr val="accent6"/>
              </a:solidFill>
            </a:endParaRPr>
          </a:p>
        </p:txBody>
      </p:sp>
      <p:sp>
        <p:nvSpPr>
          <p:cNvPr id="4" name="Rectangle 1">
            <a:extLst>
              <a:ext uri="{FF2B5EF4-FFF2-40B4-BE49-F238E27FC236}">
                <a16:creationId xmlns:a16="http://schemas.microsoft.com/office/drawing/2014/main" id="{7BB16700-54BF-D12F-5294-8D49BB1DE79A}"/>
              </a:ext>
            </a:extLst>
          </p:cNvPr>
          <p:cNvSpPr>
            <a:spLocks noChangeArrowheads="1"/>
          </p:cNvSpPr>
          <p:nvPr/>
        </p:nvSpPr>
        <p:spPr bwMode="auto">
          <a:xfrm>
            <a:off x="0" y="-390649"/>
            <a:ext cx="65" cy="1238498"/>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76100" rIns="0" bIns="4761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Content Placeholder 5">
            <a:extLst>
              <a:ext uri="{FF2B5EF4-FFF2-40B4-BE49-F238E27FC236}">
                <a16:creationId xmlns:a16="http://schemas.microsoft.com/office/drawing/2014/main" id="{A5F45B8E-DED9-149E-6D5A-DA288E7B59B2}"/>
              </a:ext>
            </a:extLst>
          </p:cNvPr>
          <p:cNvSpPr>
            <a:spLocks noGrp="1"/>
          </p:cNvSpPr>
          <p:nvPr>
            <p:ph idx="1"/>
          </p:nvPr>
        </p:nvSpPr>
        <p:spPr>
          <a:xfrm>
            <a:off x="838200" y="2007929"/>
            <a:ext cx="10515600" cy="4463305"/>
          </a:xfrm>
        </p:spPr>
        <p:txBody>
          <a:bodyPr>
            <a:normAutofit/>
          </a:bodyPr>
          <a:lstStyle/>
          <a:p>
            <a:pPr marL="0" indent="0" algn="l">
              <a:buNone/>
            </a:pPr>
            <a:r>
              <a:rPr lang="en-US" b="0" i="0" dirty="0">
                <a:effectLst/>
                <a:latin typeface="Söhne"/>
              </a:rPr>
              <a:t>Embarking on a web design project as beginners has been both exciting and challenging. Here's a simplified guide to our team workflow:</a:t>
            </a:r>
          </a:p>
          <a:p>
            <a:pPr algn="l">
              <a:buFont typeface="+mj-lt"/>
              <a:buAutoNum type="arabicPeriod"/>
            </a:pPr>
            <a:r>
              <a:rPr lang="en-US" sz="2400" b="1" i="0" dirty="0">
                <a:effectLst/>
                <a:latin typeface="Söhne"/>
              </a:rPr>
              <a:t>Kickoff Meeting:</a:t>
            </a:r>
            <a:endParaRPr lang="en-US" sz="2400" b="0" i="0" dirty="0">
              <a:effectLst/>
              <a:latin typeface="Söhne"/>
            </a:endParaRPr>
          </a:p>
          <a:p>
            <a:pPr lvl="1" algn="l"/>
            <a:r>
              <a:rPr lang="en-US" b="1" i="0" dirty="0">
                <a:effectLst/>
                <a:latin typeface="Söhne"/>
              </a:rPr>
              <a:t>Introduction:</a:t>
            </a:r>
            <a:r>
              <a:rPr lang="en-US" b="0" i="0" dirty="0">
                <a:effectLst/>
                <a:latin typeface="Söhne"/>
              </a:rPr>
              <a:t> Get to know each team member and their strengths.</a:t>
            </a:r>
          </a:p>
          <a:p>
            <a:pPr lvl="1" algn="l"/>
            <a:r>
              <a:rPr lang="en-US" b="1" i="0" dirty="0">
                <a:effectLst/>
                <a:latin typeface="Söhne"/>
              </a:rPr>
              <a:t>Project Overview:</a:t>
            </a:r>
            <a:r>
              <a:rPr lang="en-US" b="0" i="0" dirty="0">
                <a:effectLst/>
                <a:latin typeface="Söhne"/>
              </a:rPr>
              <a:t> Understand the project's purpose and what the client or instructor expects.</a:t>
            </a:r>
          </a:p>
          <a:p>
            <a:pPr lvl="1" algn="l"/>
            <a:endParaRPr lang="en-US" b="0" i="0" dirty="0">
              <a:effectLst/>
              <a:latin typeface="Söhne"/>
            </a:endParaRPr>
          </a:p>
          <a:p>
            <a:pPr algn="l">
              <a:buFont typeface="+mj-lt"/>
              <a:buAutoNum type="arabicPeriod"/>
            </a:pPr>
            <a:r>
              <a:rPr lang="en-US" sz="2400" b="1" i="0" dirty="0">
                <a:effectLst/>
                <a:latin typeface="Söhne"/>
              </a:rPr>
              <a:t>Planning Together:</a:t>
            </a:r>
            <a:endParaRPr lang="en-US" sz="2400" b="0" i="0" dirty="0">
              <a:effectLst/>
              <a:latin typeface="Söhne"/>
            </a:endParaRPr>
          </a:p>
          <a:p>
            <a:pPr lvl="1" algn="l"/>
            <a:r>
              <a:rPr lang="en-US" b="1" i="0" dirty="0">
                <a:effectLst/>
                <a:latin typeface="Söhne"/>
              </a:rPr>
              <a:t>Task List:</a:t>
            </a:r>
            <a:r>
              <a:rPr lang="en-US" b="0" i="0" dirty="0">
                <a:effectLst/>
                <a:latin typeface="Söhne"/>
              </a:rPr>
              <a:t> Break down the project into smaller tasks that everyone can handle.</a:t>
            </a:r>
          </a:p>
          <a:p>
            <a:pPr lvl="1" algn="l"/>
            <a:r>
              <a:rPr lang="en-US" b="1" i="0" dirty="0">
                <a:effectLst/>
                <a:latin typeface="Söhne"/>
              </a:rPr>
              <a:t>Timeline:</a:t>
            </a:r>
            <a:r>
              <a:rPr lang="en-US" b="0" i="0" dirty="0">
                <a:effectLst/>
                <a:latin typeface="Söhne"/>
              </a:rPr>
              <a:t> Set achievable deadlines for each task to keep the project on track.</a:t>
            </a:r>
          </a:p>
          <a:p>
            <a:endParaRPr lang="en-US" dirty="0"/>
          </a:p>
        </p:txBody>
      </p:sp>
    </p:spTree>
    <p:extLst>
      <p:ext uri="{BB962C8B-B14F-4D97-AF65-F5344CB8AC3E}">
        <p14:creationId xmlns:p14="http://schemas.microsoft.com/office/powerpoint/2010/main" val="36648734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47E0E9-1EC3-0669-DD62-BB2E4F56996E}"/>
              </a:ext>
            </a:extLst>
          </p:cNvPr>
          <p:cNvSpPr txBox="1"/>
          <p:nvPr/>
        </p:nvSpPr>
        <p:spPr>
          <a:xfrm>
            <a:off x="625152" y="520511"/>
            <a:ext cx="11196734" cy="6555641"/>
          </a:xfrm>
          <a:prstGeom prst="rect">
            <a:avLst/>
          </a:prstGeom>
          <a:noFill/>
        </p:spPr>
        <p:txBody>
          <a:bodyPr wrap="square" rtlCol="0">
            <a:spAutoFit/>
          </a:bodyPr>
          <a:lstStyle/>
          <a:p>
            <a:pPr algn="l"/>
            <a:r>
              <a:rPr lang="en-US" sz="2400" b="1" i="0" dirty="0">
                <a:effectLst/>
                <a:latin typeface="Söhne"/>
              </a:rPr>
              <a:t>3. </a:t>
            </a:r>
            <a:r>
              <a:rPr lang="en-US" sz="2200" b="1" i="0" dirty="0">
                <a:effectLst/>
                <a:latin typeface="Söhne"/>
              </a:rPr>
              <a:t>Learning and Designing:</a:t>
            </a:r>
            <a:endParaRPr lang="en-US" sz="2200" b="0" i="0" dirty="0">
              <a:effectLst/>
              <a:latin typeface="Söhne"/>
            </a:endParaRPr>
          </a:p>
          <a:p>
            <a:pPr lvl="1" algn="l"/>
            <a:r>
              <a:rPr lang="en-US" sz="2200" b="1" i="0" dirty="0">
                <a:effectLst/>
                <a:latin typeface="Söhne"/>
              </a:rPr>
              <a:t>Study Basics:</a:t>
            </a:r>
            <a:r>
              <a:rPr lang="en-US" sz="2200" b="0" i="0" dirty="0">
                <a:effectLst/>
                <a:latin typeface="Söhne"/>
              </a:rPr>
              <a:t> Begin with the fundamentals of HTML and CSS.</a:t>
            </a:r>
          </a:p>
          <a:p>
            <a:pPr lvl="1" algn="l"/>
            <a:r>
              <a:rPr lang="en-US" sz="2200" b="1" i="0" dirty="0">
                <a:effectLst/>
                <a:latin typeface="Söhne"/>
              </a:rPr>
              <a:t>Sketching Ideas:</a:t>
            </a:r>
            <a:r>
              <a:rPr lang="en-US" sz="2200" b="0" i="0" dirty="0">
                <a:effectLst/>
                <a:latin typeface="Söhne"/>
              </a:rPr>
              <a:t> Share design ideas and collaborate on paper before diving into the digital realm.</a:t>
            </a:r>
          </a:p>
          <a:p>
            <a:pPr lvl="1" algn="l"/>
            <a:endParaRPr lang="en-US" sz="2400" b="1" dirty="0">
              <a:latin typeface="Söhne"/>
            </a:endParaRPr>
          </a:p>
          <a:p>
            <a:pPr algn="l"/>
            <a:r>
              <a:rPr lang="en-US" sz="2400" b="1" i="0" dirty="0">
                <a:effectLst/>
                <a:latin typeface="Söhne"/>
              </a:rPr>
              <a:t>4</a:t>
            </a:r>
            <a:r>
              <a:rPr lang="en-US" sz="2200" b="1" i="0" dirty="0">
                <a:effectLst/>
                <a:latin typeface="Söhne"/>
              </a:rPr>
              <a:t>. Building the Website:</a:t>
            </a:r>
            <a:endParaRPr lang="en-US" sz="2200" b="0" i="0" dirty="0">
              <a:effectLst/>
              <a:latin typeface="Söhne"/>
            </a:endParaRPr>
          </a:p>
          <a:p>
            <a:pPr marL="800100" lvl="1" indent="-342900" algn="l">
              <a:buFont typeface="Arial" panose="020B0604020202020204" pitchFamily="34" charset="0"/>
              <a:buChar char="•"/>
            </a:pPr>
            <a:r>
              <a:rPr lang="en-US" sz="2200" b="1" i="0" dirty="0">
                <a:effectLst/>
                <a:latin typeface="Söhne"/>
              </a:rPr>
              <a:t>Collaborative Coding:</a:t>
            </a:r>
            <a:r>
              <a:rPr lang="en-US" sz="2200" b="0" i="0" dirty="0">
                <a:effectLst/>
                <a:latin typeface="Söhne"/>
              </a:rPr>
              <a:t> Use simple code snippets and learn from each other.</a:t>
            </a:r>
          </a:p>
          <a:p>
            <a:pPr marL="800100" lvl="1" indent="-342900" algn="l">
              <a:buFont typeface="Arial" panose="020B0604020202020204" pitchFamily="34" charset="0"/>
              <a:buChar char="•"/>
            </a:pPr>
            <a:r>
              <a:rPr lang="en-US" sz="2200" b="1" i="0" dirty="0">
                <a:effectLst/>
                <a:latin typeface="Söhne"/>
              </a:rPr>
              <a:t>GitHub Basics:</a:t>
            </a:r>
            <a:r>
              <a:rPr lang="en-US" sz="2200" b="0" i="0" dirty="0">
                <a:effectLst/>
                <a:latin typeface="Söhne"/>
              </a:rPr>
              <a:t> Familiarize yourselves with GitHub for version control and collaborative coding.</a:t>
            </a:r>
          </a:p>
          <a:p>
            <a:pPr marL="742950" lvl="1" indent="-285750" algn="l">
              <a:buFont typeface="+mj-lt"/>
              <a:buAutoNum type="arabicPeriod"/>
            </a:pPr>
            <a:endParaRPr lang="en-US" sz="2200" b="0" i="0" dirty="0">
              <a:effectLst/>
              <a:latin typeface="Söhne"/>
            </a:endParaRPr>
          </a:p>
          <a:p>
            <a:pPr algn="l"/>
            <a:r>
              <a:rPr lang="en-US" sz="2200" b="1" dirty="0">
                <a:latin typeface="Söhne"/>
              </a:rPr>
              <a:t>5. </a:t>
            </a:r>
            <a:r>
              <a:rPr lang="en-US" sz="2200" b="1" i="0" dirty="0">
                <a:effectLst/>
                <a:latin typeface="Söhne"/>
              </a:rPr>
              <a:t>Testing Together:</a:t>
            </a:r>
            <a:endParaRPr lang="en-US" sz="2200" b="0" i="0" dirty="0">
              <a:effectLst/>
              <a:latin typeface="Söhne"/>
            </a:endParaRPr>
          </a:p>
          <a:p>
            <a:pPr marL="800100" lvl="1" indent="-342900" algn="l">
              <a:buFont typeface="Arial" panose="020B0604020202020204" pitchFamily="34" charset="0"/>
              <a:buChar char="•"/>
            </a:pPr>
            <a:r>
              <a:rPr lang="en-US" sz="2200" b="1" i="0" dirty="0">
                <a:effectLst/>
                <a:latin typeface="Söhne"/>
              </a:rPr>
              <a:t>Group Testing:</a:t>
            </a:r>
            <a:r>
              <a:rPr lang="en-US" sz="2200" b="0" i="0" dirty="0">
                <a:effectLst/>
                <a:latin typeface="Söhne"/>
              </a:rPr>
              <a:t> Check the website on different browsers and devices together.</a:t>
            </a:r>
          </a:p>
          <a:p>
            <a:pPr marL="800100" lvl="1" indent="-342900" algn="l">
              <a:buFont typeface="Arial" panose="020B0604020202020204" pitchFamily="34" charset="0"/>
              <a:buChar char="•"/>
            </a:pPr>
            <a:r>
              <a:rPr lang="en-US" sz="2200" b="1" i="0" dirty="0">
                <a:effectLst/>
                <a:latin typeface="Söhne"/>
              </a:rPr>
              <a:t>Peer Feedback:</a:t>
            </a:r>
            <a:r>
              <a:rPr lang="en-US" sz="2200" b="0" i="0" dirty="0">
                <a:effectLst/>
                <a:latin typeface="Söhne"/>
              </a:rPr>
              <a:t> Give and receive constructive feedback within the team.</a:t>
            </a:r>
          </a:p>
          <a:p>
            <a:pPr marL="742950" lvl="1" indent="-285750" algn="l">
              <a:buFont typeface="+mj-lt"/>
              <a:buAutoNum type="arabicPeriod"/>
            </a:pPr>
            <a:endParaRPr lang="en-US" sz="2200" b="0" i="0" dirty="0">
              <a:effectLst/>
              <a:latin typeface="Söhne"/>
            </a:endParaRPr>
          </a:p>
          <a:p>
            <a:pPr algn="l"/>
            <a:r>
              <a:rPr lang="en-US" sz="2200" b="1" i="0" dirty="0">
                <a:effectLst/>
                <a:latin typeface="Söhne"/>
              </a:rPr>
              <a:t>6. Refinement Stage:</a:t>
            </a:r>
            <a:endParaRPr lang="en-US" sz="2200" b="0" i="0" dirty="0">
              <a:effectLst/>
              <a:latin typeface="Söhne"/>
            </a:endParaRPr>
          </a:p>
          <a:p>
            <a:pPr marL="800100" lvl="1" indent="-342900" algn="l">
              <a:buFont typeface="Arial" panose="020B0604020202020204" pitchFamily="34" charset="0"/>
              <a:buChar char="•"/>
            </a:pPr>
            <a:r>
              <a:rPr lang="en-US" sz="2200" b="1" i="0" dirty="0">
                <a:effectLst/>
                <a:latin typeface="Söhne"/>
              </a:rPr>
              <a:t>Iterative Approach:</a:t>
            </a:r>
            <a:r>
              <a:rPr lang="en-US" sz="2200" b="0" i="0" dirty="0">
                <a:effectLst/>
                <a:latin typeface="Söhne"/>
              </a:rPr>
              <a:t> Make improvements based on feedback.</a:t>
            </a:r>
          </a:p>
          <a:p>
            <a:pPr marL="800100" lvl="1" indent="-342900" algn="l">
              <a:buFont typeface="Arial" panose="020B0604020202020204" pitchFamily="34" charset="0"/>
              <a:buChar char="•"/>
            </a:pPr>
            <a:r>
              <a:rPr lang="en-US" sz="2200" b="1" i="0" dirty="0">
                <a:effectLst/>
                <a:latin typeface="Söhne"/>
              </a:rPr>
              <a:t>Learn as You Go:</a:t>
            </a:r>
            <a:r>
              <a:rPr lang="en-US" sz="2200" b="0" i="0" dirty="0">
                <a:effectLst/>
                <a:latin typeface="Söhne"/>
              </a:rPr>
              <a:t> Don't worry if things aren't perfect initially; it's a learning process.</a:t>
            </a:r>
          </a:p>
          <a:p>
            <a:pPr marL="742950" lvl="1" indent="-285750" algn="l">
              <a:buFont typeface="+mj-lt"/>
              <a:buAutoNum type="arabicPeriod"/>
            </a:pPr>
            <a:endParaRPr lang="en-US" sz="2200" b="0" i="0" dirty="0">
              <a:effectLst/>
              <a:latin typeface="Söhne"/>
            </a:endParaRPr>
          </a:p>
          <a:p>
            <a:endParaRPr lang="en-US" dirty="0"/>
          </a:p>
        </p:txBody>
      </p:sp>
    </p:spTree>
    <p:extLst>
      <p:ext uri="{BB962C8B-B14F-4D97-AF65-F5344CB8AC3E}">
        <p14:creationId xmlns:p14="http://schemas.microsoft.com/office/powerpoint/2010/main" val="15939766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329BE6-1C6B-830C-2D5D-72ECABCEC9D8}"/>
              </a:ext>
            </a:extLst>
          </p:cNvPr>
          <p:cNvSpPr txBox="1"/>
          <p:nvPr/>
        </p:nvSpPr>
        <p:spPr>
          <a:xfrm>
            <a:off x="999931" y="1102587"/>
            <a:ext cx="10192138" cy="5170646"/>
          </a:xfrm>
          <a:prstGeom prst="rect">
            <a:avLst/>
          </a:prstGeom>
          <a:noFill/>
        </p:spPr>
        <p:txBody>
          <a:bodyPr wrap="square" rtlCol="0">
            <a:spAutoFit/>
          </a:bodyPr>
          <a:lstStyle/>
          <a:p>
            <a:pPr algn="l"/>
            <a:r>
              <a:rPr lang="en-US" sz="2400" b="1" i="0" dirty="0">
                <a:effectLst/>
                <a:latin typeface="Söhne"/>
              </a:rPr>
              <a:t>7. Finalization:</a:t>
            </a:r>
            <a:endParaRPr lang="en-US" sz="2400" b="0" i="0" dirty="0">
              <a:effectLst/>
              <a:latin typeface="Söhne"/>
            </a:endParaRPr>
          </a:p>
          <a:p>
            <a:pPr marL="800100" lvl="1" indent="-342900" algn="l">
              <a:buFont typeface="Arial" panose="020B0604020202020204" pitchFamily="34" charset="0"/>
              <a:buChar char="•"/>
            </a:pPr>
            <a:r>
              <a:rPr lang="en-US" sz="2400" b="1" i="0" dirty="0">
                <a:effectLst/>
                <a:latin typeface="Söhne"/>
              </a:rPr>
              <a:t>Polishing Up:</a:t>
            </a:r>
            <a:r>
              <a:rPr lang="en-US" sz="2400" b="0" i="0" dirty="0">
                <a:effectLst/>
                <a:latin typeface="Söhne"/>
              </a:rPr>
              <a:t> Add final touches, such as colors, fonts, and any additional features.</a:t>
            </a:r>
          </a:p>
          <a:p>
            <a:pPr marL="800100" lvl="1" indent="-342900" algn="l">
              <a:buFont typeface="Arial" panose="020B0604020202020204" pitchFamily="34" charset="0"/>
              <a:buChar char="•"/>
            </a:pPr>
            <a:r>
              <a:rPr lang="en-US" sz="2400" b="1" i="0" dirty="0">
                <a:effectLst/>
                <a:latin typeface="Söhne"/>
              </a:rPr>
              <a:t>Responsive Design:</a:t>
            </a:r>
            <a:r>
              <a:rPr lang="en-US" sz="2400" b="0" i="0" dirty="0">
                <a:effectLst/>
                <a:latin typeface="Söhne"/>
              </a:rPr>
              <a:t> Ensure the website looks good on various screens.</a:t>
            </a:r>
            <a:endParaRPr lang="en-US" sz="2400" b="1" i="0" dirty="0">
              <a:effectLst/>
              <a:latin typeface="Söhne"/>
            </a:endParaRPr>
          </a:p>
          <a:p>
            <a:pPr algn="l"/>
            <a:endParaRPr lang="en-US" sz="2400" b="1" dirty="0">
              <a:latin typeface="Söhne"/>
            </a:endParaRPr>
          </a:p>
          <a:p>
            <a:pPr algn="l"/>
            <a:r>
              <a:rPr lang="en-US" sz="2400" b="1" i="0" dirty="0">
                <a:effectLst/>
                <a:latin typeface="Söhne"/>
              </a:rPr>
              <a:t>8. Presentation and Reflection:</a:t>
            </a:r>
            <a:endParaRPr lang="en-US" sz="2400" b="0" i="0" dirty="0">
              <a:effectLst/>
              <a:latin typeface="Söhne"/>
            </a:endParaRPr>
          </a:p>
          <a:p>
            <a:pPr marL="742950" lvl="1" indent="-285750" algn="l">
              <a:buFont typeface="+mj-lt"/>
              <a:buAutoNum type="arabicPeriod"/>
            </a:pPr>
            <a:r>
              <a:rPr lang="en-US" sz="2400" b="1" i="0" dirty="0">
                <a:effectLst/>
                <a:latin typeface="Söhne"/>
              </a:rPr>
              <a:t>Team Showcase:</a:t>
            </a:r>
            <a:r>
              <a:rPr lang="en-US" sz="2400" b="0" i="0" dirty="0">
                <a:effectLst/>
                <a:latin typeface="Söhne"/>
              </a:rPr>
              <a:t> Present the final project to classmates or instructors.</a:t>
            </a:r>
          </a:p>
          <a:p>
            <a:pPr marL="742950" lvl="1" indent="-285750" algn="l">
              <a:buFont typeface="+mj-lt"/>
              <a:buAutoNum type="arabicPeriod"/>
            </a:pPr>
            <a:r>
              <a:rPr lang="en-US" sz="2400" b="1" i="0" dirty="0">
                <a:effectLst/>
                <a:latin typeface="Söhne"/>
              </a:rPr>
              <a:t>Reflect and Learn:</a:t>
            </a:r>
            <a:r>
              <a:rPr lang="en-US" sz="2400" b="0" i="0" dirty="0">
                <a:effectLst/>
                <a:latin typeface="Söhne"/>
              </a:rPr>
              <a:t> Discuss what worked well, what could be improved, and what you learned from the experience.</a:t>
            </a:r>
          </a:p>
          <a:p>
            <a:pPr marL="742950" lvl="1" indent="-285750" algn="l">
              <a:buFont typeface="+mj-lt"/>
              <a:buAutoNum type="arabicPeriod"/>
            </a:pPr>
            <a:endParaRPr lang="en-US" sz="2400" b="0" i="0" dirty="0">
              <a:effectLst/>
              <a:latin typeface="Söhne"/>
            </a:endParaRPr>
          </a:p>
          <a:p>
            <a:pPr algn="l"/>
            <a:r>
              <a:rPr lang="en-US" sz="2400" b="0" i="0" dirty="0">
                <a:effectLst/>
                <a:latin typeface="Söhne"/>
              </a:rPr>
              <a:t>Remember, as beginners, the focus is not just on the final product but also on the learning journey. Embrace challenges, celebrate small victories, and most importantly, enjoy the collaborative process of creating something new.</a:t>
            </a:r>
          </a:p>
          <a:p>
            <a:endParaRPr lang="en-US" dirty="0"/>
          </a:p>
        </p:txBody>
      </p:sp>
    </p:spTree>
    <p:extLst>
      <p:ext uri="{BB962C8B-B14F-4D97-AF65-F5344CB8AC3E}">
        <p14:creationId xmlns:p14="http://schemas.microsoft.com/office/powerpoint/2010/main" val="5790494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503FC-9C0B-5479-8719-DDF8E7EFA8BD}"/>
              </a:ext>
            </a:extLst>
          </p:cNvPr>
          <p:cNvSpPr>
            <a:spLocks noGrp="1"/>
          </p:cNvSpPr>
          <p:nvPr>
            <p:ph type="title"/>
          </p:nvPr>
        </p:nvSpPr>
        <p:spPr/>
        <p:txBody>
          <a:bodyPr/>
          <a:lstStyle/>
          <a:p>
            <a:r>
              <a:rPr lang="en-IN" b="1" u="sng" dirty="0">
                <a:solidFill>
                  <a:schemeClr val="accent6"/>
                </a:solidFill>
              </a:rPr>
              <a:t>CONCLUSION:</a:t>
            </a:r>
          </a:p>
        </p:txBody>
      </p:sp>
      <p:sp>
        <p:nvSpPr>
          <p:cNvPr id="3" name="Content Placeholder 2">
            <a:extLst>
              <a:ext uri="{FF2B5EF4-FFF2-40B4-BE49-F238E27FC236}">
                <a16:creationId xmlns:a16="http://schemas.microsoft.com/office/drawing/2014/main" id="{0613FA5F-091A-41FA-F59E-CE7104B54A9A}"/>
              </a:ext>
            </a:extLst>
          </p:cNvPr>
          <p:cNvSpPr>
            <a:spLocks noGrp="1"/>
          </p:cNvSpPr>
          <p:nvPr>
            <p:ph idx="1"/>
          </p:nvPr>
        </p:nvSpPr>
        <p:spPr>
          <a:xfrm>
            <a:off x="436984" y="1806964"/>
            <a:ext cx="10515600" cy="4351338"/>
          </a:xfrm>
        </p:spPr>
        <p:txBody>
          <a:bodyPr>
            <a:normAutofit/>
          </a:bodyPr>
          <a:lstStyle/>
          <a:p>
            <a:pPr marL="0" indent="0">
              <a:buNone/>
            </a:pPr>
            <a:endParaRPr lang="en-US" dirty="0">
              <a:solidFill>
                <a:schemeClr val="tx1">
                  <a:lumMod val="95000"/>
                  <a:lumOff val="5000"/>
                </a:schemeClr>
              </a:solidFill>
              <a:latin typeface="Söhne"/>
            </a:endParaRPr>
          </a:p>
          <a:p>
            <a:pPr marL="0" indent="0">
              <a:buNone/>
            </a:pPr>
            <a:endParaRPr lang="en-IN" dirty="0">
              <a:solidFill>
                <a:schemeClr val="tx1">
                  <a:lumMod val="95000"/>
                  <a:lumOff val="5000"/>
                </a:schemeClr>
              </a:solidFill>
            </a:endParaRPr>
          </a:p>
        </p:txBody>
      </p:sp>
      <p:sp>
        <p:nvSpPr>
          <p:cNvPr id="4" name="TextBox 3">
            <a:extLst>
              <a:ext uri="{FF2B5EF4-FFF2-40B4-BE49-F238E27FC236}">
                <a16:creationId xmlns:a16="http://schemas.microsoft.com/office/drawing/2014/main" id="{C8E4698E-A493-5F16-2615-B795759181C8}"/>
              </a:ext>
            </a:extLst>
          </p:cNvPr>
          <p:cNvSpPr txBox="1"/>
          <p:nvPr/>
        </p:nvSpPr>
        <p:spPr>
          <a:xfrm>
            <a:off x="734397" y="1633987"/>
            <a:ext cx="10723206" cy="4524315"/>
          </a:xfrm>
          <a:prstGeom prst="rect">
            <a:avLst/>
          </a:prstGeom>
          <a:noFill/>
        </p:spPr>
        <p:txBody>
          <a:bodyPr wrap="square" rtlCol="0">
            <a:spAutoFit/>
          </a:bodyPr>
          <a:lstStyle/>
          <a:p>
            <a:r>
              <a:rPr lang="en-US" sz="2400" dirty="0">
                <a:latin typeface="Söhne"/>
              </a:rPr>
              <a:t>Building this job portal has been a valuable learning experience. We have gained insights into the challenges and opportunities of creating a user-friendly and informative job portal that effectively connects job seekers with potential employers.</a:t>
            </a:r>
          </a:p>
          <a:p>
            <a:endParaRPr lang="en-US" sz="2400" dirty="0">
              <a:latin typeface="Söhne"/>
            </a:endParaRPr>
          </a:p>
          <a:p>
            <a:r>
              <a:rPr lang="en-US" sz="2400" dirty="0">
                <a:latin typeface="Söhne"/>
              </a:rPr>
              <a:t>We have learned the importance of providing clear and concise job descriptions, designing an intuitive and easy-to-navigate interface, and incorporating robust search and filtering functionality to help job seekers quickly find relevant openings. We have also gained a deeper appreciation for the critical role that job portals play in matching qualified candidates with suitable job opportunities.</a:t>
            </a:r>
          </a:p>
          <a:p>
            <a:endParaRPr lang="en-US" sz="2400" dirty="0">
              <a:latin typeface="Söhne"/>
            </a:endParaRPr>
          </a:p>
          <a:p>
            <a:r>
              <a:rPr lang="en-US" sz="2400" dirty="0">
                <a:latin typeface="Söhne"/>
              </a:rPr>
              <a:t>Thank you for your support!</a:t>
            </a:r>
          </a:p>
          <a:p>
            <a:endParaRPr lang="en-US" sz="2400" dirty="0">
              <a:latin typeface="Söhne"/>
            </a:endParaRPr>
          </a:p>
        </p:txBody>
      </p:sp>
    </p:spTree>
    <p:extLst>
      <p:ext uri="{BB962C8B-B14F-4D97-AF65-F5344CB8AC3E}">
        <p14:creationId xmlns:p14="http://schemas.microsoft.com/office/powerpoint/2010/main" val="27478127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20FD-1CA3-EA5C-CB8F-456F902F1EFF}"/>
              </a:ext>
            </a:extLst>
          </p:cNvPr>
          <p:cNvSpPr>
            <a:spLocks noGrp="1"/>
          </p:cNvSpPr>
          <p:nvPr>
            <p:ph type="title"/>
          </p:nvPr>
        </p:nvSpPr>
        <p:spPr/>
        <p:txBody>
          <a:bodyPr/>
          <a:lstStyle/>
          <a:p>
            <a:r>
              <a:rPr lang="en-IN" b="1" u="sng" dirty="0">
                <a:solidFill>
                  <a:schemeClr val="accent6"/>
                </a:solidFill>
              </a:rPr>
              <a:t>REFERENCES:</a:t>
            </a:r>
          </a:p>
        </p:txBody>
      </p:sp>
      <p:sp>
        <p:nvSpPr>
          <p:cNvPr id="3" name="Content Placeholder 2">
            <a:extLst>
              <a:ext uri="{FF2B5EF4-FFF2-40B4-BE49-F238E27FC236}">
                <a16:creationId xmlns:a16="http://schemas.microsoft.com/office/drawing/2014/main" id="{AC678F94-D34F-CF59-93DA-F01BF51EA6FB}"/>
              </a:ext>
            </a:extLst>
          </p:cNvPr>
          <p:cNvSpPr>
            <a:spLocks noGrp="1"/>
          </p:cNvSpPr>
          <p:nvPr>
            <p:ph idx="1"/>
          </p:nvPr>
        </p:nvSpPr>
        <p:spPr>
          <a:xfrm>
            <a:off x="838200" y="2043403"/>
            <a:ext cx="10515600" cy="4303621"/>
          </a:xfrm>
        </p:spPr>
        <p:txBody>
          <a:bodyPr/>
          <a:lstStyle/>
          <a:p>
            <a:pPr>
              <a:buFont typeface="Wingdings" panose="05000000000000000000" pitchFamily="2" charset="2"/>
              <a:buChar char="q"/>
            </a:pPr>
            <a:r>
              <a:rPr lang="en-IN" b="1" dirty="0"/>
              <a:t> W3SCHOOL: </a:t>
            </a:r>
            <a:r>
              <a:rPr lang="en-IN" b="1" dirty="0">
                <a:hlinkClick r:id="rId2"/>
              </a:rPr>
              <a:t>https://www.w3schools.com</a:t>
            </a:r>
            <a:endParaRPr lang="en-IN" b="1" dirty="0"/>
          </a:p>
          <a:p>
            <a:pPr>
              <a:buFont typeface="Wingdings" panose="05000000000000000000" pitchFamily="2" charset="2"/>
              <a:buChar char="q"/>
            </a:pPr>
            <a:r>
              <a:rPr lang="en-IN" b="1" dirty="0"/>
              <a:t> MDN Web Docs: </a:t>
            </a:r>
            <a:r>
              <a:rPr lang="en-IN" b="1" dirty="0">
                <a:hlinkClick r:id="rId3"/>
              </a:rPr>
              <a:t>https://developer.mozilla.org</a:t>
            </a:r>
            <a:endParaRPr lang="en-IN" b="1" dirty="0"/>
          </a:p>
          <a:p>
            <a:pPr>
              <a:buFont typeface="Wingdings" panose="05000000000000000000" pitchFamily="2" charset="2"/>
              <a:buChar char="q"/>
            </a:pPr>
            <a:r>
              <a:rPr lang="en-IN" b="1" u="sng" dirty="0"/>
              <a:t> SOME YOUTUBE VIDEOS:</a:t>
            </a:r>
          </a:p>
          <a:p>
            <a:pPr>
              <a:buFont typeface="Wingdings" panose="05000000000000000000" pitchFamily="2" charset="2"/>
              <a:buChar char="q"/>
            </a:pPr>
            <a:endParaRPr lang="en-IN" b="1" u="sng" dirty="0"/>
          </a:p>
          <a:p>
            <a:pPr>
              <a:buFont typeface="Wingdings" panose="05000000000000000000" pitchFamily="2" charset="2"/>
              <a:buChar char="q"/>
            </a:pPr>
            <a:endParaRPr lang="en-IN" b="1" u="sng" dirty="0"/>
          </a:p>
          <a:p>
            <a:pPr marL="0" indent="0">
              <a:buNone/>
            </a:pPr>
            <a:endParaRPr lang="en-IN" b="1" dirty="0"/>
          </a:p>
        </p:txBody>
      </p:sp>
      <p:sp>
        <p:nvSpPr>
          <p:cNvPr id="5" name="TextBox 4">
            <a:extLst>
              <a:ext uri="{FF2B5EF4-FFF2-40B4-BE49-F238E27FC236}">
                <a16:creationId xmlns:a16="http://schemas.microsoft.com/office/drawing/2014/main" id="{DEAB3D20-4FF5-C6FC-BCD4-A3BDD3305557}"/>
              </a:ext>
            </a:extLst>
          </p:cNvPr>
          <p:cNvSpPr txBox="1"/>
          <p:nvPr/>
        </p:nvSpPr>
        <p:spPr>
          <a:xfrm>
            <a:off x="1903445" y="3536302"/>
            <a:ext cx="3834882" cy="830997"/>
          </a:xfrm>
          <a:prstGeom prst="rect">
            <a:avLst/>
          </a:prstGeom>
          <a:noFill/>
        </p:spPr>
        <p:txBody>
          <a:bodyPr wrap="square" rtlCol="0">
            <a:spAutoFit/>
          </a:bodyPr>
          <a:lstStyle/>
          <a:p>
            <a:pPr marL="342900" indent="-342900">
              <a:buFont typeface="Wingdings" panose="05000000000000000000" pitchFamily="2" charset="2"/>
              <a:buChar char="Ø"/>
            </a:pPr>
            <a:r>
              <a:rPr lang="en-IN" sz="2400" b="1" dirty="0"/>
              <a:t>CodeHelp – By Babbar</a:t>
            </a:r>
          </a:p>
          <a:p>
            <a:pPr marL="342900" indent="-342900">
              <a:buFont typeface="Wingdings" panose="05000000000000000000" pitchFamily="2" charset="2"/>
              <a:buChar char="Ø"/>
            </a:pPr>
            <a:r>
              <a:rPr lang="en-IN" sz="2400" b="1" dirty="0"/>
              <a:t>Apna College</a:t>
            </a:r>
          </a:p>
        </p:txBody>
      </p:sp>
    </p:spTree>
    <p:extLst>
      <p:ext uri="{BB962C8B-B14F-4D97-AF65-F5344CB8AC3E}">
        <p14:creationId xmlns:p14="http://schemas.microsoft.com/office/powerpoint/2010/main" val="2278347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D21E-B8BD-4FDD-27AB-6639601907CB}"/>
              </a:ext>
            </a:extLst>
          </p:cNvPr>
          <p:cNvSpPr>
            <a:spLocks noGrp="1"/>
          </p:cNvSpPr>
          <p:nvPr>
            <p:ph type="title"/>
          </p:nvPr>
        </p:nvSpPr>
        <p:spPr/>
        <p:txBody>
          <a:bodyPr/>
          <a:lstStyle/>
          <a:p>
            <a:r>
              <a:rPr lang="en-IN" b="1" u="sng" dirty="0">
                <a:solidFill>
                  <a:schemeClr val="accent6"/>
                </a:solidFill>
              </a:rPr>
              <a:t>TECHNOLOGIES USED:</a:t>
            </a:r>
          </a:p>
        </p:txBody>
      </p:sp>
      <p:sp>
        <p:nvSpPr>
          <p:cNvPr id="3" name="Content Placeholder 2">
            <a:extLst>
              <a:ext uri="{FF2B5EF4-FFF2-40B4-BE49-F238E27FC236}">
                <a16:creationId xmlns:a16="http://schemas.microsoft.com/office/drawing/2014/main" id="{8DEF3A6F-4493-CB7B-6B79-B526FF495FCD}"/>
              </a:ext>
            </a:extLst>
          </p:cNvPr>
          <p:cNvSpPr>
            <a:spLocks noGrp="1"/>
          </p:cNvSpPr>
          <p:nvPr>
            <p:ph idx="1"/>
          </p:nvPr>
        </p:nvSpPr>
        <p:spPr/>
        <p:txBody>
          <a:bodyPr>
            <a:normAutofit/>
          </a:bodyPr>
          <a:lstStyle/>
          <a:p>
            <a:pPr marL="0" indent="0">
              <a:buNone/>
            </a:pPr>
            <a:r>
              <a:rPr lang="en-IN" b="1" i="0" u="sng" dirty="0">
                <a:effectLst/>
                <a:latin typeface="Söhne"/>
              </a:rPr>
              <a:t>Core Technologies: HTML, CSS, and JavaScript</a:t>
            </a:r>
          </a:p>
          <a:p>
            <a:pPr algn="l">
              <a:buFont typeface="Wingdings" panose="05000000000000000000" pitchFamily="2" charset="2"/>
              <a:buChar char="q"/>
            </a:pPr>
            <a:r>
              <a:rPr lang="en-US" b="1" i="0" dirty="0">
                <a:solidFill>
                  <a:schemeClr val="tx1">
                    <a:lumMod val="95000"/>
                    <a:lumOff val="5000"/>
                  </a:schemeClr>
                </a:solidFill>
                <a:effectLst/>
                <a:latin typeface="Söhne"/>
              </a:rPr>
              <a:t> HTML (Hypertext Markup Language)</a:t>
            </a:r>
            <a:r>
              <a:rPr lang="en-US" b="0" i="0" dirty="0">
                <a:solidFill>
                  <a:schemeClr val="tx1">
                    <a:lumMod val="95000"/>
                    <a:lumOff val="5000"/>
                  </a:schemeClr>
                </a:solidFill>
                <a:effectLst/>
                <a:latin typeface="Söhne"/>
              </a:rPr>
              <a:t>:</a:t>
            </a:r>
          </a:p>
          <a:p>
            <a:pPr algn="l">
              <a:buFont typeface="Arial" panose="020B0604020202020204" pitchFamily="34" charset="0"/>
              <a:buChar char="•"/>
            </a:pPr>
            <a:r>
              <a:rPr lang="en-US" sz="2400" b="1" i="0" dirty="0">
                <a:solidFill>
                  <a:schemeClr val="tx1">
                    <a:lumMod val="95000"/>
                    <a:lumOff val="5000"/>
                  </a:schemeClr>
                </a:solidFill>
                <a:effectLst/>
                <a:latin typeface="Söhne"/>
              </a:rPr>
              <a:t>Role</a:t>
            </a:r>
            <a:r>
              <a:rPr lang="en-US" sz="2400" b="0" i="0" dirty="0">
                <a:solidFill>
                  <a:schemeClr val="tx1">
                    <a:lumMod val="95000"/>
                    <a:lumOff val="5000"/>
                  </a:schemeClr>
                </a:solidFill>
                <a:effectLst/>
                <a:latin typeface="Söhne"/>
              </a:rPr>
              <a:t>: Forms the structural foundation of the job portal's frontend.</a:t>
            </a:r>
          </a:p>
          <a:p>
            <a:pPr algn="l">
              <a:buFont typeface="Arial" panose="020B0604020202020204" pitchFamily="34" charset="0"/>
              <a:buChar char="•"/>
            </a:pPr>
            <a:r>
              <a:rPr lang="en-US" sz="2400" b="1" i="0" dirty="0">
                <a:solidFill>
                  <a:schemeClr val="tx1">
                    <a:lumMod val="95000"/>
                    <a:lumOff val="5000"/>
                  </a:schemeClr>
                </a:solidFill>
                <a:effectLst/>
                <a:latin typeface="Söhne"/>
              </a:rPr>
              <a:t>Purpose</a:t>
            </a:r>
            <a:r>
              <a:rPr lang="en-US" sz="2400" b="0" i="0" dirty="0">
                <a:solidFill>
                  <a:schemeClr val="tx1">
                    <a:lumMod val="95000"/>
                    <a:lumOff val="5000"/>
                  </a:schemeClr>
                </a:solidFill>
                <a:effectLst/>
                <a:latin typeface="Söhne"/>
              </a:rPr>
              <a:t>: Defines the layout, structure, and content of web pages.</a:t>
            </a:r>
          </a:p>
          <a:p>
            <a:pPr algn="l">
              <a:buFont typeface="Arial" panose="020B0604020202020204" pitchFamily="34" charset="0"/>
              <a:buChar char="•"/>
            </a:pPr>
            <a:r>
              <a:rPr lang="en-US" sz="2400" b="1" i="0" dirty="0">
                <a:solidFill>
                  <a:schemeClr val="tx1">
                    <a:lumMod val="95000"/>
                    <a:lumOff val="5000"/>
                  </a:schemeClr>
                </a:solidFill>
                <a:effectLst/>
                <a:latin typeface="Söhne"/>
              </a:rPr>
              <a:t>Usage</a:t>
            </a:r>
            <a:r>
              <a:rPr lang="en-US" sz="2400" b="0" i="0" dirty="0">
                <a:solidFill>
                  <a:schemeClr val="tx1">
                    <a:lumMod val="95000"/>
                    <a:lumOff val="5000"/>
                  </a:schemeClr>
                </a:solidFill>
                <a:effectLst/>
                <a:latin typeface="Söhne"/>
              </a:rPr>
              <a:t>: Organizes elements such as headings, paragraphs, forms, and lists.</a:t>
            </a:r>
          </a:p>
          <a:p>
            <a:pPr algn="l">
              <a:buFont typeface="Wingdings" panose="05000000000000000000" pitchFamily="2" charset="2"/>
              <a:buChar char="q"/>
            </a:pPr>
            <a:r>
              <a:rPr lang="en-US" b="1" i="0" dirty="0">
                <a:solidFill>
                  <a:schemeClr val="tx1">
                    <a:lumMod val="95000"/>
                    <a:lumOff val="5000"/>
                  </a:schemeClr>
                </a:solidFill>
                <a:effectLst/>
                <a:latin typeface="Söhne"/>
              </a:rPr>
              <a:t> CSS (Cascading Style Sheets)</a:t>
            </a:r>
            <a:r>
              <a:rPr lang="en-US" b="0" i="0" dirty="0">
                <a:solidFill>
                  <a:schemeClr val="tx1">
                    <a:lumMod val="95000"/>
                    <a:lumOff val="5000"/>
                  </a:schemeClr>
                </a:solidFill>
                <a:effectLst/>
                <a:latin typeface="Söhne"/>
              </a:rPr>
              <a:t>:</a:t>
            </a:r>
          </a:p>
          <a:p>
            <a:pPr algn="l">
              <a:buFont typeface="Arial" panose="020B0604020202020204" pitchFamily="34" charset="0"/>
              <a:buChar char="•"/>
            </a:pPr>
            <a:r>
              <a:rPr lang="en-US" sz="2400" b="1" i="0" dirty="0">
                <a:solidFill>
                  <a:schemeClr val="tx1">
                    <a:lumMod val="95000"/>
                    <a:lumOff val="5000"/>
                  </a:schemeClr>
                </a:solidFill>
                <a:effectLst/>
                <a:latin typeface="Söhne"/>
              </a:rPr>
              <a:t>Role</a:t>
            </a:r>
            <a:r>
              <a:rPr lang="en-US" sz="2400" b="0" i="0" dirty="0">
                <a:solidFill>
                  <a:schemeClr val="tx1">
                    <a:lumMod val="95000"/>
                    <a:lumOff val="5000"/>
                  </a:schemeClr>
                </a:solidFill>
                <a:effectLst/>
                <a:latin typeface="Söhne"/>
              </a:rPr>
              <a:t>: Controls the visual presentation and styling of the job portal.</a:t>
            </a:r>
          </a:p>
          <a:p>
            <a:pPr algn="l">
              <a:buFont typeface="Arial" panose="020B0604020202020204" pitchFamily="34" charset="0"/>
              <a:buChar char="•"/>
            </a:pPr>
            <a:r>
              <a:rPr lang="en-US" sz="2400" b="1" i="0" dirty="0">
                <a:solidFill>
                  <a:schemeClr val="tx1">
                    <a:lumMod val="95000"/>
                    <a:lumOff val="5000"/>
                  </a:schemeClr>
                </a:solidFill>
                <a:effectLst/>
                <a:latin typeface="Söhne"/>
              </a:rPr>
              <a:t>Purpose</a:t>
            </a:r>
            <a:r>
              <a:rPr lang="en-US" sz="2400" b="0" i="0" dirty="0">
                <a:solidFill>
                  <a:schemeClr val="tx1">
                    <a:lumMod val="95000"/>
                    <a:lumOff val="5000"/>
                  </a:schemeClr>
                </a:solidFill>
                <a:effectLst/>
                <a:latin typeface="Söhne"/>
              </a:rPr>
              <a:t>: Defines colors, fonts, layouts, and visual elements.</a:t>
            </a:r>
          </a:p>
          <a:p>
            <a:pPr algn="l">
              <a:buFont typeface="Arial" panose="020B0604020202020204" pitchFamily="34" charset="0"/>
              <a:buChar char="•"/>
            </a:pPr>
            <a:r>
              <a:rPr lang="en-US" sz="2400" b="1" i="0" dirty="0">
                <a:solidFill>
                  <a:schemeClr val="tx1">
                    <a:lumMod val="95000"/>
                    <a:lumOff val="5000"/>
                  </a:schemeClr>
                </a:solidFill>
                <a:effectLst/>
                <a:latin typeface="Söhne"/>
              </a:rPr>
              <a:t>Usage</a:t>
            </a:r>
            <a:r>
              <a:rPr lang="en-US" sz="2400" b="0" i="0" dirty="0">
                <a:solidFill>
                  <a:schemeClr val="tx1">
                    <a:lumMod val="95000"/>
                    <a:lumOff val="5000"/>
                  </a:schemeClr>
                </a:solidFill>
                <a:effectLst/>
                <a:latin typeface="Söhne"/>
              </a:rPr>
              <a:t>: Ensures a consistent and appealing design across the platform.</a:t>
            </a:r>
          </a:p>
          <a:p>
            <a:pPr marL="0" indent="0">
              <a:buNone/>
            </a:pPr>
            <a:endParaRPr lang="en-IN" dirty="0"/>
          </a:p>
        </p:txBody>
      </p:sp>
    </p:spTree>
    <p:extLst>
      <p:ext uri="{BB962C8B-B14F-4D97-AF65-F5344CB8AC3E}">
        <p14:creationId xmlns:p14="http://schemas.microsoft.com/office/powerpoint/2010/main" val="2073289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70BDEC-E4FF-E603-A736-E4CA647E9EEC}"/>
              </a:ext>
            </a:extLst>
          </p:cNvPr>
          <p:cNvSpPr txBox="1"/>
          <p:nvPr/>
        </p:nvSpPr>
        <p:spPr>
          <a:xfrm>
            <a:off x="858416" y="1305341"/>
            <a:ext cx="10851502" cy="4247317"/>
          </a:xfrm>
          <a:prstGeom prst="rect">
            <a:avLst/>
          </a:prstGeom>
          <a:noFill/>
        </p:spPr>
        <p:txBody>
          <a:bodyPr wrap="square" rtlCol="0">
            <a:spAutoFit/>
          </a:bodyPr>
          <a:lstStyle/>
          <a:p>
            <a:pPr marL="457200" indent="-457200" algn="l">
              <a:buFont typeface="Wingdings" panose="05000000000000000000" pitchFamily="2" charset="2"/>
              <a:buChar char="q"/>
            </a:pPr>
            <a:r>
              <a:rPr lang="en-US" sz="2800" b="1" i="0" dirty="0">
                <a:solidFill>
                  <a:schemeClr val="tx1">
                    <a:lumMod val="95000"/>
                    <a:lumOff val="5000"/>
                  </a:schemeClr>
                </a:solidFill>
                <a:effectLst/>
                <a:latin typeface="Söhne"/>
              </a:rPr>
              <a:t>JavaScript</a:t>
            </a:r>
            <a:r>
              <a:rPr lang="en-US" sz="2800" b="0" i="0" dirty="0">
                <a:solidFill>
                  <a:schemeClr val="tx1">
                    <a:lumMod val="95000"/>
                    <a:lumOff val="5000"/>
                  </a:schemeClr>
                </a:solidFill>
                <a:effectLst/>
                <a:latin typeface="Söhne"/>
              </a:rPr>
              <a:t>:</a:t>
            </a:r>
          </a:p>
          <a:p>
            <a:pPr algn="l">
              <a:buFont typeface="Arial" panose="020B0604020202020204" pitchFamily="34" charset="0"/>
              <a:buChar char="•"/>
            </a:pPr>
            <a:r>
              <a:rPr lang="en-US" sz="2400" b="1" i="0" dirty="0">
                <a:solidFill>
                  <a:schemeClr val="tx1">
                    <a:lumMod val="95000"/>
                    <a:lumOff val="5000"/>
                  </a:schemeClr>
                </a:solidFill>
                <a:effectLst/>
                <a:latin typeface="Söhne"/>
              </a:rPr>
              <a:t>Role</a:t>
            </a:r>
            <a:r>
              <a:rPr lang="en-US" sz="2400" b="0" i="0" dirty="0">
                <a:solidFill>
                  <a:schemeClr val="tx1">
                    <a:lumMod val="95000"/>
                    <a:lumOff val="5000"/>
                  </a:schemeClr>
                </a:solidFill>
                <a:effectLst/>
                <a:latin typeface="Söhne"/>
              </a:rPr>
              <a:t>: Adds interactivity and dynamic functionalities to the job portal.</a:t>
            </a:r>
          </a:p>
          <a:p>
            <a:pPr algn="l">
              <a:buFont typeface="Arial" panose="020B0604020202020204" pitchFamily="34" charset="0"/>
              <a:buChar char="•"/>
            </a:pPr>
            <a:r>
              <a:rPr lang="en-US" sz="2400" b="1" i="0" dirty="0">
                <a:solidFill>
                  <a:schemeClr val="tx1">
                    <a:lumMod val="95000"/>
                    <a:lumOff val="5000"/>
                  </a:schemeClr>
                </a:solidFill>
                <a:effectLst/>
                <a:latin typeface="Söhne"/>
              </a:rPr>
              <a:t>Purpose</a:t>
            </a:r>
            <a:r>
              <a:rPr lang="en-US" sz="2400" b="0" i="0" dirty="0">
                <a:solidFill>
                  <a:schemeClr val="tx1">
                    <a:lumMod val="95000"/>
                    <a:lumOff val="5000"/>
                  </a:schemeClr>
                </a:solidFill>
                <a:effectLst/>
                <a:latin typeface="Söhne"/>
              </a:rPr>
              <a:t>: Enables real-time updates, interactive features, and asynchronous requests.</a:t>
            </a:r>
          </a:p>
          <a:p>
            <a:pPr algn="l">
              <a:buFont typeface="Arial" panose="020B0604020202020204" pitchFamily="34" charset="0"/>
              <a:buChar char="•"/>
            </a:pPr>
            <a:r>
              <a:rPr lang="en-US" sz="2400" b="1" i="0" dirty="0">
                <a:solidFill>
                  <a:schemeClr val="tx1">
                    <a:lumMod val="95000"/>
                    <a:lumOff val="5000"/>
                  </a:schemeClr>
                </a:solidFill>
                <a:effectLst/>
                <a:latin typeface="Söhne"/>
              </a:rPr>
              <a:t>Usage</a:t>
            </a:r>
            <a:r>
              <a:rPr lang="en-US" sz="2400" b="0" i="0" dirty="0">
                <a:solidFill>
                  <a:schemeClr val="tx1">
                    <a:lumMod val="95000"/>
                    <a:lumOff val="5000"/>
                  </a:schemeClr>
                </a:solidFill>
                <a:effectLst/>
                <a:latin typeface="Söhne"/>
              </a:rPr>
              <a:t>: Facilitates user interactions like form validations, animations, and dynamic content generation.</a:t>
            </a:r>
          </a:p>
          <a:p>
            <a:pPr algn="l"/>
            <a:endParaRPr lang="en-US" sz="2800" b="1" i="0" dirty="0">
              <a:effectLst/>
              <a:latin typeface="Söhne"/>
            </a:endParaRPr>
          </a:p>
          <a:p>
            <a:pPr algn="l"/>
            <a:r>
              <a:rPr lang="en-US" sz="2800" b="1" i="0" dirty="0">
                <a:effectLst/>
                <a:latin typeface="Söhne"/>
              </a:rPr>
              <a:t>Collaborative Integration:</a:t>
            </a:r>
          </a:p>
          <a:p>
            <a:pPr algn="l">
              <a:buFont typeface="Arial" panose="020B0604020202020204" pitchFamily="34" charset="0"/>
              <a:buChar char="•"/>
            </a:pPr>
            <a:r>
              <a:rPr lang="en-US" sz="2400" b="1" i="0" dirty="0">
                <a:effectLst/>
                <a:latin typeface="Söhne"/>
              </a:rPr>
              <a:t>Interplay</a:t>
            </a:r>
            <a:r>
              <a:rPr lang="en-US" sz="2400" b="0" i="0" dirty="0">
                <a:effectLst/>
                <a:latin typeface="Söhne"/>
              </a:rPr>
              <a:t>: HTML provides the structure, CSS styles the elements, and JavaScript adds interactivity, creating a cohesive and user-friendly frontend experience.</a:t>
            </a:r>
          </a:p>
          <a:p>
            <a:pPr algn="l"/>
            <a:endParaRPr lang="en-US" sz="2400" b="0" i="0" dirty="0">
              <a:solidFill>
                <a:schemeClr val="tx1">
                  <a:lumMod val="95000"/>
                  <a:lumOff val="5000"/>
                </a:schemeClr>
              </a:solidFill>
              <a:effectLst/>
              <a:latin typeface="Söhne"/>
            </a:endParaRPr>
          </a:p>
          <a:p>
            <a:endParaRPr lang="en-IN" dirty="0"/>
          </a:p>
        </p:txBody>
      </p:sp>
    </p:spTree>
    <p:extLst>
      <p:ext uri="{BB962C8B-B14F-4D97-AF65-F5344CB8AC3E}">
        <p14:creationId xmlns:p14="http://schemas.microsoft.com/office/powerpoint/2010/main" val="4224292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F0061D-3D86-2CEB-B8D4-322B60B388BE}"/>
              </a:ext>
            </a:extLst>
          </p:cNvPr>
          <p:cNvSpPr txBox="1"/>
          <p:nvPr/>
        </p:nvSpPr>
        <p:spPr>
          <a:xfrm>
            <a:off x="1138335" y="746435"/>
            <a:ext cx="9675845" cy="757130"/>
          </a:xfrm>
          <a:prstGeom prst="rect">
            <a:avLst/>
          </a:prstGeom>
          <a:noFill/>
        </p:spPr>
        <p:txBody>
          <a:bodyPr wrap="square" rtlCol="0">
            <a:spAutoFit/>
          </a:bodyPr>
          <a:lstStyle/>
          <a:p>
            <a:pPr>
              <a:lnSpc>
                <a:spcPct val="90000"/>
              </a:lnSpc>
              <a:spcBef>
                <a:spcPct val="0"/>
              </a:spcBef>
            </a:pPr>
            <a:r>
              <a:rPr lang="en-US" sz="4800" b="1" u="sng" dirty="0">
                <a:solidFill>
                  <a:schemeClr val="accent6"/>
                </a:solidFill>
                <a:latin typeface="+mj-lt"/>
                <a:ea typeface="+mj-ea"/>
                <a:cs typeface="+mj-cs"/>
              </a:rPr>
              <a:t>TOOLS USED:</a:t>
            </a:r>
          </a:p>
        </p:txBody>
      </p:sp>
      <p:sp>
        <p:nvSpPr>
          <p:cNvPr id="3" name="TextBox 2">
            <a:extLst>
              <a:ext uri="{FF2B5EF4-FFF2-40B4-BE49-F238E27FC236}">
                <a16:creationId xmlns:a16="http://schemas.microsoft.com/office/drawing/2014/main" id="{A3AB99D6-8AA3-55B6-3959-9C32C08C065F}"/>
              </a:ext>
            </a:extLst>
          </p:cNvPr>
          <p:cNvSpPr txBox="1"/>
          <p:nvPr/>
        </p:nvSpPr>
        <p:spPr>
          <a:xfrm>
            <a:off x="1138335" y="2276669"/>
            <a:ext cx="9405258" cy="3077766"/>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solidFill>
                  <a:schemeClr val="tx1">
                    <a:lumMod val="95000"/>
                    <a:lumOff val="5000"/>
                  </a:schemeClr>
                </a:solidFill>
                <a:latin typeface="Söhne"/>
              </a:rPr>
              <a:t>Note Pad</a:t>
            </a:r>
          </a:p>
          <a:p>
            <a:pPr marL="914400" lvl="1" indent="-457200">
              <a:buFont typeface="Arial" panose="020B0604020202020204" pitchFamily="34" charset="0"/>
              <a:buChar char="•"/>
            </a:pPr>
            <a:r>
              <a:rPr lang="en-US" sz="2400" dirty="0">
                <a:latin typeface="Söhne"/>
              </a:rPr>
              <a:t>Used for creating html and CSS pages.</a:t>
            </a:r>
          </a:p>
          <a:p>
            <a:pPr marL="457200" indent="-457200">
              <a:buFont typeface="Arial" panose="020B0604020202020204" pitchFamily="34" charset="0"/>
              <a:buChar char="•"/>
            </a:pPr>
            <a:endParaRPr lang="en-US" sz="2400" dirty="0">
              <a:latin typeface="Söhne"/>
            </a:endParaRPr>
          </a:p>
          <a:p>
            <a:pPr marL="457200" indent="-457200">
              <a:buFont typeface="Wingdings" panose="05000000000000000000" pitchFamily="2" charset="2"/>
              <a:buChar char="q"/>
            </a:pPr>
            <a:r>
              <a:rPr lang="en-US" sz="2800" b="1" dirty="0">
                <a:solidFill>
                  <a:schemeClr val="tx1">
                    <a:lumMod val="95000"/>
                    <a:lumOff val="5000"/>
                  </a:schemeClr>
                </a:solidFill>
                <a:latin typeface="Söhne"/>
              </a:rPr>
              <a:t>VS Code</a:t>
            </a:r>
          </a:p>
          <a:p>
            <a:pPr marL="914400" lvl="1" indent="-457200">
              <a:buFont typeface="Arial" panose="020B0604020202020204" pitchFamily="34" charset="0"/>
              <a:buChar char="•"/>
            </a:pPr>
            <a:r>
              <a:rPr lang="en-US" sz="2400" dirty="0">
                <a:latin typeface="Söhne"/>
              </a:rPr>
              <a:t>A powerful, versatile, and free tool for web design, offering syntax highlighting, code completion, live preview, Emmet support, debugging tools, and a vast extension library. </a:t>
            </a:r>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3805304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9DB0B-CC50-09AB-30F5-4C504DEEAB10}"/>
              </a:ext>
            </a:extLst>
          </p:cNvPr>
          <p:cNvSpPr>
            <a:spLocks noGrp="1"/>
          </p:cNvSpPr>
          <p:nvPr>
            <p:ph type="title"/>
          </p:nvPr>
        </p:nvSpPr>
        <p:spPr/>
        <p:txBody>
          <a:bodyPr>
            <a:normAutofit/>
          </a:bodyPr>
          <a:lstStyle/>
          <a:p>
            <a:r>
              <a:rPr lang="en-IN" sz="4800" b="1" u="sng" dirty="0">
                <a:solidFill>
                  <a:schemeClr val="accent6"/>
                </a:solidFill>
              </a:rPr>
              <a:t>FEATURES OF PROJECT:</a:t>
            </a:r>
          </a:p>
        </p:txBody>
      </p:sp>
      <p:sp>
        <p:nvSpPr>
          <p:cNvPr id="3" name="Content Placeholder 2">
            <a:extLst>
              <a:ext uri="{FF2B5EF4-FFF2-40B4-BE49-F238E27FC236}">
                <a16:creationId xmlns:a16="http://schemas.microsoft.com/office/drawing/2014/main" id="{42ECEAA5-84FC-9496-9CFF-B1F870E3A2E0}"/>
              </a:ext>
            </a:extLst>
          </p:cNvPr>
          <p:cNvSpPr>
            <a:spLocks noGrp="1"/>
          </p:cNvSpPr>
          <p:nvPr>
            <p:ph idx="1"/>
          </p:nvPr>
        </p:nvSpPr>
        <p:spPr>
          <a:xfrm>
            <a:off x="772886" y="1867970"/>
            <a:ext cx="10515600" cy="4351338"/>
          </a:xfrm>
        </p:spPr>
        <p:txBody>
          <a:bodyPr>
            <a:normAutofit/>
          </a:bodyPr>
          <a:lstStyle/>
          <a:p>
            <a:pPr marL="0" indent="0">
              <a:buNone/>
            </a:pPr>
            <a:r>
              <a:rPr lang="en-IN" sz="2400" b="1" i="0" u="sng" dirty="0">
                <a:effectLst/>
                <a:latin typeface="Söhne"/>
              </a:rPr>
              <a:t>User Registration and Profiles</a:t>
            </a:r>
          </a:p>
          <a:p>
            <a:pPr marL="0" indent="0">
              <a:buNone/>
            </a:pPr>
            <a:endParaRPr lang="en-IN" sz="2400" b="1" i="0" u="sng" dirty="0">
              <a:effectLst/>
              <a:latin typeface="Söhne"/>
            </a:endParaRPr>
          </a:p>
          <a:p>
            <a:pPr algn="l">
              <a:buFont typeface="Wingdings" panose="05000000000000000000" pitchFamily="2" charset="2"/>
              <a:buChar char="q"/>
            </a:pPr>
            <a:r>
              <a:rPr lang="en-US" sz="2400" b="1" i="0" dirty="0">
                <a:effectLst/>
                <a:latin typeface="Söhne"/>
              </a:rPr>
              <a:t> User Registration</a:t>
            </a:r>
            <a:r>
              <a:rPr lang="en-US" sz="2400" b="0" i="0" dirty="0">
                <a:effectLst/>
                <a:latin typeface="Söhne"/>
              </a:rPr>
              <a:t>:</a:t>
            </a:r>
          </a:p>
          <a:p>
            <a:pPr marL="742950" lvl="1" indent="-285750" algn="l">
              <a:buFont typeface="Arial" panose="020B0604020202020204" pitchFamily="34" charset="0"/>
              <a:buChar char="•"/>
            </a:pPr>
            <a:r>
              <a:rPr lang="en-US" b="0" i="0" dirty="0">
                <a:effectLst/>
                <a:latin typeface="Söhne"/>
              </a:rPr>
              <a:t>Seamless registration process for candidates and employers, collecting essential details for profile creation.</a:t>
            </a:r>
          </a:p>
          <a:p>
            <a:pPr algn="l">
              <a:buFont typeface="Wingdings" panose="05000000000000000000" pitchFamily="2" charset="2"/>
              <a:buChar char="q"/>
            </a:pPr>
            <a:r>
              <a:rPr lang="en-US" sz="2400" b="1" i="0" dirty="0">
                <a:effectLst/>
                <a:latin typeface="Söhne"/>
              </a:rPr>
              <a:t> User Profiles</a:t>
            </a:r>
            <a:r>
              <a:rPr lang="en-US" sz="2400" b="0" i="0" dirty="0">
                <a:effectLst/>
                <a:latin typeface="Söhne"/>
              </a:rPr>
              <a:t>:</a:t>
            </a:r>
          </a:p>
          <a:p>
            <a:pPr marL="742950" lvl="1" indent="-285750" algn="l">
              <a:buFont typeface="Arial" panose="020B0604020202020204" pitchFamily="34" charset="0"/>
              <a:buChar char="•"/>
            </a:pPr>
            <a:r>
              <a:rPr lang="en-US" b="0" i="0" dirty="0">
                <a:effectLst/>
                <a:latin typeface="Söhne"/>
              </a:rPr>
              <a:t>Customizable profiles allowing candidates to showcase their skills, experience, and preferences.</a:t>
            </a:r>
          </a:p>
          <a:p>
            <a:pPr marL="742950" lvl="1" indent="-285750" algn="l">
              <a:buFont typeface="Arial" panose="020B0604020202020204" pitchFamily="34" charset="0"/>
              <a:buChar char="•"/>
            </a:pPr>
            <a:r>
              <a:rPr lang="en-US" b="0" i="0" dirty="0">
                <a:effectLst/>
                <a:latin typeface="Söhne"/>
              </a:rPr>
              <a:t>Employer profiles facilitating detailed company information, job postings, and recruitment preferences.</a:t>
            </a:r>
          </a:p>
          <a:p>
            <a:pPr marL="0" indent="0">
              <a:buNone/>
            </a:pPr>
            <a:endParaRPr lang="en-IN" sz="3600" b="1" i="0" dirty="0">
              <a:effectLst/>
              <a:latin typeface="Söhne"/>
            </a:endParaRPr>
          </a:p>
          <a:p>
            <a:endParaRPr lang="en-IN" dirty="0"/>
          </a:p>
        </p:txBody>
      </p:sp>
    </p:spTree>
    <p:extLst>
      <p:ext uri="{BB962C8B-B14F-4D97-AF65-F5344CB8AC3E}">
        <p14:creationId xmlns:p14="http://schemas.microsoft.com/office/powerpoint/2010/main" val="4149013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1166</Words>
  <Application>Microsoft Office PowerPoint</Application>
  <PresentationFormat>Widescreen</PresentationFormat>
  <Paragraphs>134</Paragraphs>
  <Slides>55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Agency FB</vt:lpstr>
      <vt:lpstr>Arial</vt:lpstr>
      <vt:lpstr>Book Antiqua</vt:lpstr>
      <vt:lpstr>Calibri</vt:lpstr>
      <vt:lpstr>Calibri Light</vt:lpstr>
      <vt:lpstr>Calisto MT</vt:lpstr>
      <vt:lpstr>Century Schoolbook</vt:lpstr>
      <vt:lpstr>Söhne</vt:lpstr>
      <vt:lpstr>Wingdings</vt:lpstr>
      <vt:lpstr>Office Theme</vt:lpstr>
      <vt:lpstr>PowerPoint Presentation</vt:lpstr>
      <vt:lpstr>JOB PORTAL : CONNECTING JOB SEEKERS AND RECRUITERS</vt:lpstr>
      <vt:lpstr>INDEX:</vt:lpstr>
      <vt:lpstr>INTRODUCTION:</vt:lpstr>
      <vt:lpstr>PowerPoint Presentation</vt:lpstr>
      <vt:lpstr>TECHNOLOGIES USED:</vt:lpstr>
      <vt:lpstr>PowerPoint Presentation</vt:lpstr>
      <vt:lpstr>PowerPoint Presentation</vt:lpstr>
      <vt:lpstr>FEATURES OF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Workflow: </vt:lpstr>
      <vt:lpstr>PowerPoint Presentation</vt:lpstr>
      <vt:lpstr>PowerPoint Presentation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 PORTAL:CONNECTING JOB SEEKERS AND RECRUITERS</dc:title>
  <dc:creator>PUNEET KUMAR</dc:creator>
  <cp:lastModifiedBy>gshraddha246850@gmail.com</cp:lastModifiedBy>
  <cp:revision>17</cp:revision>
  <dcterms:created xsi:type="dcterms:W3CDTF">2023-11-18T10:17:23Z</dcterms:created>
  <dcterms:modified xsi:type="dcterms:W3CDTF">2023-11-19T10:50:14Z</dcterms:modified>
</cp:coreProperties>
</file>